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Levi Junkert" initials="L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comments" Target="comments/comment1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9-05-17T03:56:31.759" idx="1">
    <p:pos x="6000" y="0"/>
    <p:text>**** SITE OWNER OF PAINTING AND GIVE CREDIT ****
Theives steal laptop
Two thieves are amazed how much confiential data fits on a laptop they have stolen.
New Zealand, Auckland, New Zealand
Author: Chris Slane
All Rights Reserved
File state: Final
Cartoon size: 9.8 Mpixels (28.1 MB uncompressed) - 3543x2776 pixels (11.8x9.2 in / 30.0x23.5 cm at 300 ppi)
Cartoon keywords: burglar, cartoon, computer, data, devices, hacker, information, laptop, office, personal, Privacy, protecting, protection, safety, scam, secure, security, theft, thieves
Published in: Cyber Security Cartoons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modernhealthcare.com/technology/medical-imaging-company-pay-3-million-hipaa-fine" TargetMode="External"/><Relationship Id="rId4" Type="http://schemas.openxmlformats.org/officeDocument/2006/relationships/hyperlink" Target="https://compliancy-group.com/hipaa-fines-directory-year/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Joe Schmoe loads a SQL dump of the production database to his laptop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He stored patient files (unencrypted) on his laptop for testing bugs in his new UI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His machine isn’t encrypted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He is at Starbucks when 3 people rush in and steal his and 3 other’s laptops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Think this can’t happen to you? 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NEXT SLIDE =&gt;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39700" indent="-12700">
              <a:defRPr sz="800"/>
            </a:lvl1pPr>
          </a:lstStyle>
          <a:p>
            <a:pPr/>
            <a:r>
              <a:t>WITH IDs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small example of how to separate dev, staging, and production can be seen in the Dockerfile on Github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7" name="Shape 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small example of how to separate dev, staging, and production can be seen in the Dockerfile on Github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small example of how to separate dev, staging, and production can be seen in the Dockerfile on Github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hape 5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small example of how to separate dev, staging, and production can be seen in the Dockerfile on Github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lnSpc>
                <a:spcPct val="115000"/>
              </a:lnSpc>
              <a:buClr>
                <a:srgbClr val="000000"/>
              </a:buClr>
              <a:buSzPts val="1100"/>
              <a:buAutoNum type="arabicPeriod" startAt="1"/>
              <a:defRPr sz="1100"/>
            </a:pPr>
            <a:r>
              <a:t>Anonymize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AutoNum type="alphaLcPeriod" startAt="1"/>
              <a:defRPr sz="1100"/>
            </a:pPr>
            <a:r>
              <a:t>Talk about how we can solve this problem by showing the process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AutoNum type="alphaLcPeriod" startAt="1"/>
              <a:defRPr sz="1100"/>
            </a:pPr>
            <a:endParaRPr>
              <a:latin typeface="Avenir Roman"/>
              <a:ea typeface="Avenir Roman"/>
              <a:cs typeface="Avenir Roman"/>
              <a:sym typeface="Avenir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Joe Schmoe loads a SQL dump of the production database to his laptop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He stored patient files (unencrypted) on his laptop for testing bugs in his new UI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His machine isn’t encrypted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He is at Starbucks when 3 people rush in and steal his and 3 other’s laptops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Think this can’t happen to you? </a:t>
            </a: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</a:p>
          <a:p>
            <a:pPr lvl="1" marL="914400" indent="-29845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Char char="○"/>
              <a:defRPr sz="1100"/>
            </a:pPr>
            <a:r>
              <a:t>NEXT SLIDE =&gt;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914400" indent="-317500">
              <a:lnSpc>
                <a:spcPct val="115000"/>
              </a:lnSpc>
              <a:buClr>
                <a:srgbClr val="14333D"/>
              </a:buClr>
              <a:buSzPts val="1400"/>
              <a:buFont typeface="Helvetica"/>
              <a:buChar char="○"/>
              <a:defRPr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What is HIPAA and why is patient health data so important?</a:t>
            </a:r>
          </a:p>
          <a:p>
            <a:pPr lvl="2" marL="1371600" indent="-317500">
              <a:lnSpc>
                <a:spcPct val="115000"/>
              </a:lnSpc>
              <a:buClr>
                <a:srgbClr val="14333D"/>
              </a:buClr>
              <a:buSzPts val="1400"/>
              <a:buFont typeface="Helvetica"/>
              <a:buChar char="■"/>
              <a:defRPr u="sng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https://www.modernhealthcare.com/technology/medical-imaging-company-pay-3-million-hipaa-fine</a:t>
            </a:r>
          </a:p>
          <a:p>
            <a:pPr lvl="2" marL="1371600" indent="-317500">
              <a:lnSpc>
                <a:spcPct val="115000"/>
              </a:lnSpc>
              <a:buClr>
                <a:srgbClr val="14333D"/>
              </a:buClr>
              <a:buSzPts val="1400"/>
              <a:buFont typeface="Helvetica"/>
              <a:buChar char="■"/>
              <a:defRPr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Patient data must be kept secure and out of sight of prying eyes</a:t>
            </a:r>
          </a:p>
          <a:p>
            <a:pPr lvl="2" marL="1371600" indent="-317500">
              <a:lnSpc>
                <a:spcPct val="115000"/>
              </a:lnSpc>
              <a:buClr>
                <a:srgbClr val="14333D"/>
              </a:buClr>
              <a:buSzPts val="1400"/>
              <a:buFont typeface="Helvetica"/>
              <a:buChar char="■"/>
              <a:defRPr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Accidental sharing of patient data can bankrupt even a mid-sized company</a:t>
            </a:r>
          </a:p>
          <a:p>
            <a:pPr lvl="2" marL="1371600" indent="-317500">
              <a:lnSpc>
                <a:spcPct val="115000"/>
              </a:lnSpc>
              <a:buClr>
                <a:srgbClr val="14333D"/>
              </a:buClr>
              <a:buSzPts val="1400"/>
              <a:buFont typeface="Helvetica"/>
              <a:buChar char="■"/>
              <a:defRPr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Fines range from $100 to $1.5 million per incident depending on severity (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https://compliancy-group.com/hipaa-fines-directory-year/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So what if we go the safe harbor route what items are we going to have to de identify?</a:t>
            </a:r>
          </a:p>
          <a:p>
            <a:pPr>
              <a:lnSpc>
                <a:spcPct val="115000"/>
              </a:lnSpc>
              <a:spcBef>
                <a:spcPts val="1500"/>
              </a:spcBef>
              <a:defRPr sz="1100"/>
            </a:pP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defRPr sz="1100"/>
            </a:pP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defRPr sz="1100"/>
            </a:pP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So what if we go the safe harbor route what items are we going to have to de identify?</a:t>
            </a:r>
          </a:p>
          <a:p>
            <a:pPr>
              <a:lnSpc>
                <a:spcPct val="115000"/>
              </a:lnSpc>
              <a:spcBef>
                <a:spcPts val="1500"/>
              </a:spcBef>
              <a:defRPr sz="1100"/>
            </a:pP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defRPr sz="1100"/>
            </a:pP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defRPr sz="1100"/>
            </a:pP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39700" indent="-12700">
              <a:defRPr sz="1200"/>
            </a:lvl1pPr>
          </a:lstStyle>
          <a:p>
            <a:pPr/>
            <a:r>
              <a:t>Kind of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100"/>
              <a:buFont typeface="Helvetica"/>
              <a:buChar char="●"/>
              <a:defRPr sz="1100"/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Creates a dump file containing PHI/PII from a PostgreSQL database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 creates/modifies the map file for a PostgreSQL database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 will use the map file to anonymize data from a PostgreSQL dump file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 an anonymized dump file into a PostgreSQL database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100"/>
              <a:buFont typeface="Helvetica"/>
              <a:buChar char="●"/>
              <a:defRPr sz="1100"/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Creates a dump file containing PHI/PII from a PostgreSQL database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 creates/modifies the map file for a PostgreSQL database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 will use the map file to anonymize data from a PostgreSQL dump file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 an anonymized dump file into a PostgreSQL database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564357" y="192882"/>
            <a:ext cx="8015295" cy="18912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178722" y="996556"/>
            <a:ext cx="6786568" cy="140254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540908" y="4783463"/>
            <a:ext cx="145903" cy="1397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kew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63;p15"/>
          <p:cNvSpPr/>
          <p:nvPr/>
        </p:nvSpPr>
        <p:spPr>
          <a:xfrm>
            <a:off x="-4951" y="0"/>
            <a:ext cx="3050702" cy="5143500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17" name="Google Shape;64;p15" descr="Google Shape;64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13" y="0"/>
            <a:ext cx="1701512" cy="6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65;p15" descr="Google Shape;65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00" y="4600800"/>
            <a:ext cx="1585726" cy="41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66;p15" descr="Google Shape;66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6149" y="4435125"/>
            <a:ext cx="1376250" cy="592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kew_right_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68;p16"/>
          <p:cNvSpPr/>
          <p:nvPr/>
        </p:nvSpPr>
        <p:spPr>
          <a:xfrm>
            <a:off x="6093233" y="0"/>
            <a:ext cx="3050775" cy="5143507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28" name="Google Shape;72;p16" descr="Google Shape;72;p16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tretch>
            <a:fillRect/>
          </a:stretch>
        </p:blipFill>
        <p:spPr>
          <a:xfrm>
            <a:off x="7186362" y="-80683"/>
            <a:ext cx="2066727" cy="99591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1024193" y="476898"/>
            <a:ext cx="7219269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Google Shape;78;p17"/>
          <p:cNvSpPr/>
          <p:nvPr/>
        </p:nvSpPr>
        <p:spPr>
          <a:xfrm>
            <a:off x="1" y="563879"/>
            <a:ext cx="95536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38" name="Google Shape;79;p17" descr="Google Shape;79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13" y="0"/>
            <a:ext cx="1701512" cy="62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1024193" y="476831"/>
            <a:ext cx="7219207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Google Shape;85;p18"/>
          <p:cNvSpPr/>
          <p:nvPr/>
        </p:nvSpPr>
        <p:spPr>
          <a:xfrm>
            <a:off x="1" y="563880"/>
            <a:ext cx="95539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48" name="Google Shape;86;p18" descr="Google Shape;8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20" y="0"/>
            <a:ext cx="1701513" cy="6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532910" y="4783470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mith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91;p19" descr="Google Shape;91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13" y="0"/>
            <a:ext cx="1701512" cy="62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i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93;p20" descr="Google Shape;93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0774" y="-7037"/>
            <a:ext cx="3042462" cy="515054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94;p20"/>
          <p:cNvSpPr/>
          <p:nvPr/>
        </p:nvSpPr>
        <p:spPr>
          <a:xfrm>
            <a:off x="-1" y="0"/>
            <a:ext cx="3050776" cy="5143507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6" name="Google Shape;95;p20"/>
          <p:cNvSpPr/>
          <p:nvPr/>
        </p:nvSpPr>
        <p:spPr>
          <a:xfrm>
            <a:off x="6093233" y="0"/>
            <a:ext cx="3050775" cy="5143507"/>
          </a:xfrm>
          <a:prstGeom prst="rect">
            <a:avLst/>
          </a:prstGeom>
          <a:solidFill>
            <a:srgbClr val="0A647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7" name="Title Text"/>
          <p:cNvSpPr txBox="1"/>
          <p:nvPr>
            <p:ph type="title"/>
          </p:nvPr>
        </p:nvSpPr>
        <p:spPr>
          <a:xfrm>
            <a:off x="1024193" y="476898"/>
            <a:ext cx="7219269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Google Shape;100;p20"/>
          <p:cNvSpPr/>
          <p:nvPr/>
        </p:nvSpPr>
        <p:spPr>
          <a:xfrm>
            <a:off x="1" y="563879"/>
            <a:ext cx="955368" cy="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9" name="Google Shape;101;p20" descr="Google Shape;101;p20"/>
          <p:cNvPicPr>
            <a:picLocks noChangeAspect="1"/>
          </p:cNvPicPr>
          <p:nvPr/>
        </p:nvPicPr>
        <p:blipFill>
          <a:blip r:embed="rId3">
            <a:alphaModFix amt="26000"/>
            <a:extLst/>
          </a:blip>
          <a:stretch>
            <a:fillRect/>
          </a:stretch>
        </p:blipFill>
        <p:spPr>
          <a:xfrm>
            <a:off x="7186362" y="-80683"/>
            <a:ext cx="2066727" cy="99591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8518721" y="4783463"/>
            <a:ext cx="168090" cy="1651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kew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03;p21"/>
          <p:cNvSpPr/>
          <p:nvPr/>
        </p:nvSpPr>
        <p:spPr>
          <a:xfrm>
            <a:off x="6093233" y="0"/>
            <a:ext cx="3050775" cy="5143507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8" name="Title Text"/>
          <p:cNvSpPr txBox="1"/>
          <p:nvPr>
            <p:ph type="title"/>
          </p:nvPr>
        </p:nvSpPr>
        <p:spPr>
          <a:xfrm>
            <a:off x="1024193" y="476898"/>
            <a:ext cx="7219269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9" name="Google Shape;108;p21"/>
          <p:cNvSpPr/>
          <p:nvPr/>
        </p:nvSpPr>
        <p:spPr>
          <a:xfrm>
            <a:off x="1" y="563879"/>
            <a:ext cx="95536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80" name="Google Shape;109;p21" descr="Google Shape;109;p21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tretch>
            <a:fillRect/>
          </a:stretch>
        </p:blipFill>
        <p:spPr>
          <a:xfrm>
            <a:off x="7186362" y="-80683"/>
            <a:ext cx="2066727" cy="99591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lf_skew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11;p22"/>
          <p:cNvSpPr/>
          <p:nvPr/>
        </p:nvSpPr>
        <p:spPr>
          <a:xfrm>
            <a:off x="0" y="0"/>
            <a:ext cx="4572004" cy="5143507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Title Text"/>
          <p:cNvSpPr txBox="1"/>
          <p:nvPr>
            <p:ph type="title"/>
          </p:nvPr>
        </p:nvSpPr>
        <p:spPr>
          <a:xfrm>
            <a:off x="1024193" y="476898"/>
            <a:ext cx="7219269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Google Shape;116;p22"/>
          <p:cNvSpPr/>
          <p:nvPr/>
        </p:nvSpPr>
        <p:spPr>
          <a:xfrm>
            <a:off x="1" y="563879"/>
            <a:ext cx="95536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91" name="Google Shape;117;p22" descr="Google Shape;117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13" y="0"/>
            <a:ext cx="1701512" cy="62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half_skew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19;p23"/>
          <p:cNvSpPr/>
          <p:nvPr/>
        </p:nvSpPr>
        <p:spPr>
          <a:xfrm>
            <a:off x="4566942" y="0"/>
            <a:ext cx="4572005" cy="5143507"/>
          </a:xfrm>
          <a:prstGeom prst="rect">
            <a:avLst/>
          </a:prstGeom>
          <a:solidFill>
            <a:srgbClr val="1F2F4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0" name="Title Text"/>
          <p:cNvSpPr txBox="1"/>
          <p:nvPr>
            <p:ph type="title"/>
          </p:nvPr>
        </p:nvSpPr>
        <p:spPr>
          <a:xfrm>
            <a:off x="1024193" y="476898"/>
            <a:ext cx="7219269" cy="17142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1" sz="1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1" name="Google Shape;124;p23"/>
          <p:cNvSpPr/>
          <p:nvPr/>
        </p:nvSpPr>
        <p:spPr>
          <a:xfrm>
            <a:off x="1" y="563879"/>
            <a:ext cx="955368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02" name="Google Shape;125;p23" descr="Google Shape;125;p23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tretch>
            <a:fillRect/>
          </a:stretch>
        </p:blipFill>
        <p:spPr>
          <a:xfrm>
            <a:off x="6805358" y="-80683"/>
            <a:ext cx="2447732" cy="99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mith_blank_green">
    <p:bg>
      <p:bgPr>
        <a:solidFill>
          <a:srgbClr val="1F2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127;p24" descr="Google Shape;127;p24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tretch>
            <a:fillRect/>
          </a:stretch>
        </p:blipFill>
        <p:spPr>
          <a:xfrm>
            <a:off x="7186362" y="-80683"/>
            <a:ext cx="2066727" cy="99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8532847" y="4783463"/>
            <a:ext cx="153964" cy="152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://pgfoundry.org/projects/dbsamples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github.com/smithoss/gonymizer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136;p25" descr="Google Shape;136;p25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oogle Shape;137;p25"/>
          <p:cNvSpPr txBox="1"/>
          <p:nvPr/>
        </p:nvSpPr>
        <p:spPr>
          <a:xfrm>
            <a:off x="523235" y="2116044"/>
            <a:ext cx="70713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222" name="Google Shape;138;p25"/>
          <p:cNvSpPr txBox="1"/>
          <p:nvPr/>
        </p:nvSpPr>
        <p:spPr>
          <a:xfrm>
            <a:off x="523235" y="3024310"/>
            <a:ext cx="7971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Tool to Anonymize Sensitive PostgreSQL Data Tables </a:t>
            </a:r>
          </a:p>
          <a:p>
            <a:pPr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for Use in QA and Testing</a:t>
            </a:r>
          </a:p>
        </p:txBody>
      </p:sp>
      <p:sp>
        <p:nvSpPr>
          <p:cNvPr id="223" name="Google Shape;139;p25"/>
          <p:cNvSpPr txBox="1"/>
          <p:nvPr/>
        </p:nvSpPr>
        <p:spPr>
          <a:xfrm>
            <a:off x="523235" y="4360876"/>
            <a:ext cx="797165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Levi Junkert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278;p34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pic>
        <p:nvPicPr>
          <p:cNvPr id="344" name="Google Shape;279;p34" descr="Google Shape;279;p34"/>
          <p:cNvPicPr>
            <a:picLocks noChangeAspect="1"/>
          </p:cNvPicPr>
          <p:nvPr/>
        </p:nvPicPr>
        <p:blipFill>
          <a:blip r:embed="rId2">
            <a:extLst/>
          </a:blip>
          <a:srcRect l="0" t="0" r="25534" b="0"/>
          <a:stretch>
            <a:fillRect/>
          </a:stretch>
        </p:blipFill>
        <p:spPr>
          <a:xfrm>
            <a:off x="3513899" y="408174"/>
            <a:ext cx="5165750" cy="397117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Google Shape;280;p34"/>
          <p:cNvSpPr txBox="1"/>
          <p:nvPr/>
        </p:nvSpPr>
        <p:spPr>
          <a:xfrm>
            <a:off x="744549" y="1230949"/>
            <a:ext cx="2305801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</p:txBody>
      </p:sp>
      <p:sp>
        <p:nvSpPr>
          <p:cNvPr id="346" name="Google Shape;281;p34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347" name="Google Shape;282;p34"/>
          <p:cNvSpPr/>
          <p:nvPr/>
        </p:nvSpPr>
        <p:spPr>
          <a:xfrm>
            <a:off x="501199" y="1950374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8" name="Google Shape;283;p34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89;p35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sp>
        <p:nvSpPr>
          <p:cNvPr id="351" name="Google Shape;290;p35"/>
          <p:cNvSpPr txBox="1"/>
          <p:nvPr/>
        </p:nvSpPr>
        <p:spPr>
          <a:xfrm>
            <a:off x="3254874" y="165174"/>
            <a:ext cx="2999702" cy="4707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1525" tIns="81525" rIns="81525" bIns="81525">
            <a:spAutoFit/>
          </a:bodyPr>
          <a:lstStyle/>
          <a:p>
            <a:pPr>
              <a:lnSpc>
                <a:spcPct val="115000"/>
              </a:lnSpc>
            </a:pPr>
            <a:endParaRPr b="1"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endParaRPr b="1" sz="11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Name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Street 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All elements of dates but year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Telephone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Fax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Email Address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Driver Licenses and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Vehicle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Biometric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Full face photos</a:t>
            </a:r>
          </a:p>
          <a:p>
            <a:pPr lvl="1" marL="914400" indent="-317500">
              <a:lnSpc>
                <a:spcPct val="115000"/>
              </a:lnSpc>
              <a:buClr>
                <a:srgbClr val="14333D"/>
              </a:buClr>
              <a:buSzPts val="1200"/>
              <a:buFont typeface="Helvetica"/>
              <a:buChar char="○"/>
              <a:defRPr sz="12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Other comparable images</a:t>
            </a:r>
          </a:p>
        </p:txBody>
      </p:sp>
      <p:sp>
        <p:nvSpPr>
          <p:cNvPr id="352" name="Google Shape;291;p35"/>
          <p:cNvSpPr txBox="1"/>
          <p:nvPr/>
        </p:nvSpPr>
        <p:spPr>
          <a:xfrm>
            <a:off x="6101674" y="672250"/>
            <a:ext cx="3000001" cy="206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URL addresses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Social Security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Account numbers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CC/Debit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Passwords</a:t>
            </a:r>
          </a:p>
        </p:txBody>
      </p:sp>
      <p:sp>
        <p:nvSpPr>
          <p:cNvPr id="353" name="Google Shape;292;p35"/>
          <p:cNvSpPr txBox="1"/>
          <p:nvPr/>
        </p:nvSpPr>
        <p:spPr>
          <a:xfrm>
            <a:off x="3401225" y="136275"/>
            <a:ext cx="4981200" cy="46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Safe Harbor Method (164 somethin b2?)</a:t>
            </a:r>
          </a:p>
        </p:txBody>
      </p:sp>
      <p:sp>
        <p:nvSpPr>
          <p:cNvPr id="354" name="Google Shape;293;p35"/>
          <p:cNvSpPr txBox="1"/>
          <p:nvPr/>
        </p:nvSpPr>
        <p:spPr>
          <a:xfrm>
            <a:off x="744549" y="1230949"/>
            <a:ext cx="2305801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</p:txBody>
      </p:sp>
      <p:sp>
        <p:nvSpPr>
          <p:cNvPr id="355" name="Google Shape;294;p35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356" name="Google Shape;295;p35"/>
          <p:cNvSpPr/>
          <p:nvPr/>
        </p:nvSpPr>
        <p:spPr>
          <a:xfrm>
            <a:off x="501199" y="1950374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57" name="Google Shape;296;p35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02;p36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sp>
        <p:nvSpPr>
          <p:cNvPr id="362" name="Google Shape;303;p36"/>
          <p:cNvSpPr txBox="1"/>
          <p:nvPr/>
        </p:nvSpPr>
        <p:spPr>
          <a:xfrm>
            <a:off x="3254874" y="165174"/>
            <a:ext cx="2999702" cy="4707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1525" tIns="81525" rIns="81525" bIns="81525">
            <a:spAutoFit/>
          </a:bodyPr>
          <a:lstStyle/>
          <a:p>
            <a:pPr>
              <a:lnSpc>
                <a:spcPct val="115000"/>
              </a:lnSpc>
            </a:pPr>
            <a:endParaRPr b="1"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endParaRPr b="1" sz="11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Name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Street 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All elements of dates but year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Telephone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Fax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Email Address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Driver Licenses and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Vehicle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Biometric IDs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Full face photos</a:t>
            </a:r>
          </a:p>
          <a:p>
            <a:pPr lvl="1" marL="914400" indent="-317500">
              <a:lnSpc>
                <a:spcPct val="115000"/>
              </a:lnSpc>
              <a:buClr>
                <a:srgbClr val="14333D"/>
              </a:buClr>
              <a:buSzPts val="1200"/>
              <a:buFont typeface="Helvetica"/>
              <a:buChar char="○"/>
              <a:defRPr sz="12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Other comparable images</a:t>
            </a:r>
          </a:p>
        </p:txBody>
      </p:sp>
      <p:sp>
        <p:nvSpPr>
          <p:cNvPr id="363" name="Google Shape;304;p36"/>
          <p:cNvSpPr txBox="1"/>
          <p:nvPr/>
        </p:nvSpPr>
        <p:spPr>
          <a:xfrm>
            <a:off x="6101674" y="672250"/>
            <a:ext cx="3000001" cy="206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URL addresses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Social Security Number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Account numbers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CC/Debit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Passwords</a:t>
            </a:r>
          </a:p>
        </p:txBody>
      </p:sp>
      <p:sp>
        <p:nvSpPr>
          <p:cNvPr id="364" name="Google Shape;305;p36"/>
          <p:cNvSpPr txBox="1"/>
          <p:nvPr/>
        </p:nvSpPr>
        <p:spPr>
          <a:xfrm>
            <a:off x="3401225" y="136274"/>
            <a:ext cx="4981200" cy="70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Safe Harbour Method (164 somethin b2?)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06;p36" descr="Google Shape;306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4825" y="1041599"/>
            <a:ext cx="5334001" cy="310515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Google Shape;307;p36"/>
          <p:cNvSpPr txBox="1"/>
          <p:nvPr/>
        </p:nvSpPr>
        <p:spPr>
          <a:xfrm>
            <a:off x="744549" y="1230949"/>
            <a:ext cx="2305801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</p:txBody>
      </p:sp>
      <p:sp>
        <p:nvSpPr>
          <p:cNvPr id="367" name="Google Shape;308;p36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368" name="Google Shape;309;p36"/>
          <p:cNvSpPr/>
          <p:nvPr/>
        </p:nvSpPr>
        <p:spPr>
          <a:xfrm>
            <a:off x="501199" y="1950374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9" name="Google Shape;310;p36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16;p37" descr="Google Shape;316;p37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oogle Shape;318;p37"/>
          <p:cNvSpPr txBox="1"/>
          <p:nvPr/>
        </p:nvSpPr>
        <p:spPr>
          <a:xfrm>
            <a:off x="415449" y="2012275"/>
            <a:ext cx="6508802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1828800" algn="ctr"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SmithRx Solution: Gonymizer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24;p38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377" name="Google Shape;325;p38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26;p38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9" name="Google Shape;327;p38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80" name="Google Shape;328;p38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81" name="Google Shape;329;p38" descr="Google Shape;329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9813" y="2085178"/>
            <a:ext cx="973126" cy="973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Google Shape;330;p38" descr="Google Shape;330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3474" y="3406388"/>
            <a:ext cx="3825802" cy="1490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Google Shape;331;p38" descr="Google Shape;331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7663" y="309475"/>
            <a:ext cx="3817418" cy="1490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37;p39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386" name="Google Shape;338;p39" descr="Google Shape;338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474" y="3406388"/>
            <a:ext cx="3825802" cy="1490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oogle Shape;339;p39" descr="Google Shape;339;p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7663" y="309475"/>
            <a:ext cx="3817418" cy="1490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Google Shape;340;p39" descr="Google Shape;340;p3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4320" y="2365075"/>
            <a:ext cx="1025899" cy="50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Google Shape;341;p39" descr="Google Shape;341;p3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0874" y="2908599"/>
            <a:ext cx="411001" cy="41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Google Shape;342;p39" descr="Google Shape;342;p3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0874" y="1910688"/>
            <a:ext cx="411001" cy="41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Google Shape;343;p39"/>
          <p:cNvSpPr txBox="1"/>
          <p:nvPr/>
        </p:nvSpPr>
        <p:spPr>
          <a:xfrm>
            <a:off x="744549" y="1230949"/>
            <a:ext cx="2058600" cy="157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</p:txBody>
      </p:sp>
      <p:sp>
        <p:nvSpPr>
          <p:cNvPr id="392" name="Google Shape;344;p39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93" name="Google Shape;345;p39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94" name="Google Shape;346;p39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52;p40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397" name="Google Shape;353;p40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54;p40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99" name="Google Shape;355;p40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00" name="Google Shape;356;p40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401" name="Google Shape;358;p40" descr="Google Shape;358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0349" y="976025"/>
            <a:ext cx="4814351" cy="348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364;p41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404" name="Google Shape;365;p41"/>
          <p:cNvSpPr txBox="1"/>
          <p:nvPr/>
        </p:nvSpPr>
        <p:spPr>
          <a:xfrm>
            <a:off x="3098475" y="547274"/>
            <a:ext cx="5445601" cy="367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 of the original PHI dataset</a:t>
            </a:r>
          </a:p>
          <a:p>
            <a:pPr indent="457200"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 the data set into a PSQL host</a:t>
            </a:r>
          </a:p>
          <a:p>
            <a:pPr indent="457200"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Assignable scrambler function(s)</a:t>
            </a:r>
          </a:p>
          <a:p>
            <a:pPr indent="457200"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map to know which columns to anonymize</a:t>
            </a:r>
          </a:p>
          <a:p>
            <a:pPr indent="457200"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Must keep relationships intact</a:t>
            </a:r>
          </a:p>
          <a:p>
            <a:pPr indent="457200"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Must be able to be automated</a:t>
            </a:r>
          </a:p>
        </p:txBody>
      </p:sp>
      <p:sp>
        <p:nvSpPr>
          <p:cNvPr id="405" name="Google Shape;366;p41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367;p41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07" name="Google Shape;368;p41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08" name="Google Shape;369;p41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375;p42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413" name="Google Shape;376;p42"/>
          <p:cNvSpPr txBox="1"/>
          <p:nvPr/>
        </p:nvSpPr>
        <p:spPr>
          <a:xfrm>
            <a:off x="744549" y="1230949"/>
            <a:ext cx="2058600" cy="269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377;p42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15" name="Google Shape;378;p42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16" name="Google Shape;379;p42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17" name="Google Shape;380;p42"/>
          <p:cNvSpPr txBox="1"/>
          <p:nvPr/>
        </p:nvSpPr>
        <p:spPr>
          <a:xfrm>
            <a:off x="3098475" y="547274"/>
            <a:ext cx="5445601" cy="442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15000"/>
              </a:lnSpc>
              <a:defRPr b="1" sz="24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Separated Commands</a:t>
            </a:r>
            <a:endParaRPr sz="1800"/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Downloads SQL dump file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Build and maintain an anonymization map for</a:t>
            </a:r>
          </a:p>
          <a:p>
            <a:pPr lvl="2" marL="13716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■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Schemas</a:t>
            </a:r>
          </a:p>
          <a:p>
            <a:pPr lvl="2" marL="13716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■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Tables</a:t>
            </a:r>
          </a:p>
          <a:p>
            <a:pPr lvl="2" marL="13716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■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Columns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Anonymizes columns according to map</a:t>
            </a:r>
          </a:p>
          <a:p>
            <a:pPr marL="4572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●"/>
              <a:defRPr b="1"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 lvl="1" marL="914400" indent="-342900">
              <a:lnSpc>
                <a:spcPct val="115000"/>
              </a:lnSpc>
              <a:buClr>
                <a:srgbClr val="14333D"/>
              </a:buClr>
              <a:buSzPts val="1800"/>
              <a:buFont typeface="Helvetica"/>
              <a:buChar char="○"/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Loads the anonymized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386;p43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422" name="Google Shape;387;p43" descr="Google Shape;387;p43"/>
          <p:cNvPicPr>
            <a:picLocks noChangeAspect="1"/>
          </p:cNvPicPr>
          <p:nvPr/>
        </p:nvPicPr>
        <p:blipFill>
          <a:blip r:embed="rId3">
            <a:extLst/>
          </a:blip>
          <a:srcRect l="1096" t="5705" r="68610" b="53094"/>
          <a:stretch>
            <a:fillRect/>
          </a:stretch>
        </p:blipFill>
        <p:spPr>
          <a:xfrm>
            <a:off x="2687374" y="359175"/>
            <a:ext cx="3286047" cy="345762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Google Shape;388;p43"/>
          <p:cNvSpPr txBox="1"/>
          <p:nvPr/>
        </p:nvSpPr>
        <p:spPr>
          <a:xfrm>
            <a:off x="4404105" y="883950"/>
            <a:ext cx="17487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DUMP</a:t>
            </a:r>
          </a:p>
        </p:txBody>
      </p:sp>
      <p:sp>
        <p:nvSpPr>
          <p:cNvPr id="424" name="Google Shape;389;p43"/>
          <p:cNvSpPr txBox="1"/>
          <p:nvPr/>
        </p:nvSpPr>
        <p:spPr>
          <a:xfrm>
            <a:off x="744549" y="1230949"/>
            <a:ext cx="2058600" cy="269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390;p43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6" name="Google Shape;391;p43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7" name="Google Shape;392;p43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428" name="Google Shape;393;p43" descr="Google Shape;393;p43"/>
          <p:cNvPicPr>
            <a:picLocks noChangeAspect="1"/>
          </p:cNvPicPr>
          <p:nvPr/>
        </p:nvPicPr>
        <p:blipFill>
          <a:blip r:embed="rId4">
            <a:extLst/>
          </a:blip>
          <a:srcRect l="46340" t="51379" r="22272" b="11448"/>
          <a:stretch>
            <a:fillRect/>
          </a:stretch>
        </p:blipFill>
        <p:spPr>
          <a:xfrm>
            <a:off x="6116974" y="1918949"/>
            <a:ext cx="3077255" cy="2819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gle Shape;394;p43"/>
          <p:cNvSpPr txBox="1"/>
          <p:nvPr/>
        </p:nvSpPr>
        <p:spPr>
          <a:xfrm>
            <a:off x="7231670" y="2383308"/>
            <a:ext cx="18249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145;p26" descr="Google Shape;145;p26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Google Shape;146;p26"/>
          <p:cNvSpPr txBox="1"/>
          <p:nvPr/>
        </p:nvSpPr>
        <p:spPr>
          <a:xfrm>
            <a:off x="425884" y="1356675"/>
            <a:ext cx="8482202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57200"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Agenda</a:t>
            </a:r>
            <a:endParaRPr sz="1800"/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Introductions</a:t>
            </a:r>
          </a:p>
          <a:p>
            <a:pPr indent="1828800"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 Regulations</a:t>
            </a:r>
          </a:p>
          <a:p>
            <a:pPr indent="1828800"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SmithRx Solution: Gonymizer</a:t>
            </a:r>
          </a:p>
          <a:p>
            <a:pPr indent="1371600"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Gonymizing multiple environments using Kubernetes</a:t>
            </a:r>
          </a:p>
          <a:p>
            <a:pPr indent="1371600"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Demo</a:t>
            </a: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Wrap-up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00;p44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434" name="Google Shape;401;p44"/>
          <p:cNvSpPr txBox="1"/>
          <p:nvPr/>
        </p:nvSpPr>
        <p:spPr>
          <a:xfrm>
            <a:off x="3345724" y="242475"/>
            <a:ext cx="1978801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435" name="Google Shape;402;p44" descr="Google Shape;402;p44"/>
          <p:cNvPicPr>
            <a:picLocks noChangeAspect="1"/>
          </p:cNvPicPr>
          <p:nvPr/>
        </p:nvPicPr>
        <p:blipFill>
          <a:blip r:embed="rId2">
            <a:extLst/>
          </a:blip>
          <a:srcRect l="6046" t="51379" r="58983" b="11448"/>
          <a:stretch>
            <a:fillRect/>
          </a:stretch>
        </p:blipFill>
        <p:spPr>
          <a:xfrm>
            <a:off x="2892398" y="764724"/>
            <a:ext cx="3214474" cy="2643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Google Shape;403;p44" descr="Google Shape;403;p44"/>
          <p:cNvPicPr>
            <a:picLocks noChangeAspect="1"/>
          </p:cNvPicPr>
          <p:nvPr/>
        </p:nvPicPr>
        <p:blipFill>
          <a:blip r:embed="rId3">
            <a:extLst/>
          </a:blip>
          <a:srcRect l="34174" t="5541" r="33202" b="51225"/>
          <a:stretch>
            <a:fillRect/>
          </a:stretch>
        </p:blipFill>
        <p:spPr>
          <a:xfrm>
            <a:off x="6005724" y="1941625"/>
            <a:ext cx="3214474" cy="329567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Google Shape;404;p44"/>
          <p:cNvSpPr txBox="1"/>
          <p:nvPr/>
        </p:nvSpPr>
        <p:spPr>
          <a:xfrm>
            <a:off x="7617249" y="2523650"/>
            <a:ext cx="13698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MAP</a:t>
            </a:r>
          </a:p>
        </p:txBody>
      </p:sp>
      <p:sp>
        <p:nvSpPr>
          <p:cNvPr id="438" name="Google Shape;405;p44"/>
          <p:cNvSpPr txBox="1"/>
          <p:nvPr/>
        </p:nvSpPr>
        <p:spPr>
          <a:xfrm>
            <a:off x="744549" y="1230949"/>
            <a:ext cx="2058600" cy="269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06;p44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0" name="Google Shape;407;p44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1" name="Google Shape;408;p44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14;p45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sp>
        <p:nvSpPr>
          <p:cNvPr id="444" name="Google Shape;415;p45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16;p45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6" name="Google Shape;417;p45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7" name="Google Shape;418;p45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448" name="Google Shape;419;p45" descr="Google Shape;419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663" y="3015413"/>
            <a:ext cx="2332650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Google Shape;420;p45" descr="Google Shape;420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Google Shape;421;p45" descr="Google Shape;421;p4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425" y="1767728"/>
            <a:ext cx="973126" cy="97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27;p46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453" name="Google Shape;428;p46" descr="Google Shape;428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663" y="3015413"/>
            <a:ext cx="2332650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Google Shape;429;p46" descr="Google Shape;429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Google Shape;430;p46" descr="Google Shape;430;p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425" y="1767728"/>
            <a:ext cx="973126" cy="97312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Google Shape;431;p46"/>
          <p:cNvSpPr txBox="1"/>
          <p:nvPr/>
        </p:nvSpPr>
        <p:spPr>
          <a:xfrm>
            <a:off x="7354124" y="1475700"/>
            <a:ext cx="770401" cy="164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96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457" name="Google Shape;432;p46" descr="Google Shape;432;p46"/>
          <p:cNvPicPr>
            <a:picLocks noChangeAspect="1"/>
          </p:cNvPicPr>
          <p:nvPr/>
        </p:nvPicPr>
        <p:blipFill>
          <a:blip r:embed="rId5">
            <a:extLst/>
          </a:blip>
          <a:srcRect l="0" t="0" r="0" b="31252"/>
          <a:stretch>
            <a:fillRect/>
          </a:stretch>
        </p:blipFill>
        <p:spPr>
          <a:xfrm>
            <a:off x="6340824" y="3015425"/>
            <a:ext cx="2575427" cy="610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oogle Shape;433;p46" descr="Google Shape;433;p46"/>
          <p:cNvPicPr>
            <a:picLocks noChangeAspect="1"/>
          </p:cNvPicPr>
          <p:nvPr/>
        </p:nvPicPr>
        <p:blipFill>
          <a:blip r:embed="rId6">
            <a:extLst/>
          </a:blip>
          <a:srcRect l="0" t="0" r="0" b="31200"/>
          <a:stretch>
            <a:fillRect/>
          </a:stretch>
        </p:blipFill>
        <p:spPr>
          <a:xfrm>
            <a:off x="6340824" y="3015425"/>
            <a:ext cx="2575426" cy="610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Google Shape;434;p46" descr="Google Shape;434;p46"/>
          <p:cNvPicPr>
            <a:picLocks noChangeAspect="1"/>
          </p:cNvPicPr>
          <p:nvPr/>
        </p:nvPicPr>
        <p:blipFill>
          <a:blip r:embed="rId7">
            <a:extLst/>
          </a:blip>
          <a:srcRect l="0" t="0" r="0" b="31346"/>
          <a:stretch>
            <a:fillRect/>
          </a:stretch>
        </p:blipFill>
        <p:spPr>
          <a:xfrm>
            <a:off x="6340850" y="575549"/>
            <a:ext cx="2575400" cy="61017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Google Shape;435;p46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36;p46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62" name="Google Shape;437;p46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63" name="Google Shape;438;p46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44;p47" descr="Google Shape;444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700000">
            <a:off x="4383113" y="300222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Google Shape;445;p47" descr="Google Shape;445;p47"/>
          <p:cNvPicPr>
            <a:picLocks noChangeAspect="1"/>
          </p:cNvPicPr>
          <p:nvPr/>
        </p:nvPicPr>
        <p:blipFill>
          <a:blip r:embed="rId3">
            <a:extLst/>
          </a:blip>
          <a:srcRect l="0" t="0" r="0" b="46680"/>
          <a:stretch>
            <a:fillRect/>
          </a:stretch>
        </p:blipFill>
        <p:spPr>
          <a:xfrm>
            <a:off x="4552474" y="2314175"/>
            <a:ext cx="3045601" cy="45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Google Shape;446;p47" descr="Google Shape;446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4383113" y="1700388"/>
            <a:ext cx="377773" cy="377773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Google Shape;447;p47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469" name="Google Shape;448;p47" descr="Google Shape;448;p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5675" y="3526063"/>
            <a:ext cx="2332650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Google Shape;449;p47" descr="Google Shape;449;p4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Google Shape;450;p47" descr="Google Shape;450;p47"/>
          <p:cNvPicPr>
            <a:picLocks noChangeAspect="1"/>
          </p:cNvPicPr>
          <p:nvPr/>
        </p:nvPicPr>
        <p:blipFill>
          <a:blip r:embed="rId6">
            <a:extLst/>
          </a:blip>
          <a:srcRect l="0" t="0" r="0" b="31346"/>
          <a:stretch>
            <a:fillRect/>
          </a:stretch>
        </p:blipFill>
        <p:spPr>
          <a:xfrm>
            <a:off x="6340850" y="575549"/>
            <a:ext cx="2575400" cy="610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Google Shape;451;p47" descr="Google Shape;451;p47"/>
          <p:cNvPicPr>
            <a:picLocks noChangeAspect="1"/>
          </p:cNvPicPr>
          <p:nvPr/>
        </p:nvPicPr>
        <p:blipFill>
          <a:blip r:embed="rId7">
            <a:extLst/>
          </a:blip>
          <a:srcRect l="0" t="0" r="0" b="31200"/>
          <a:stretch>
            <a:fillRect/>
          </a:stretch>
        </p:blipFill>
        <p:spPr>
          <a:xfrm>
            <a:off x="6340824" y="3526075"/>
            <a:ext cx="2575426" cy="610176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Google Shape;452;p47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53;p47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75" name="Google Shape;454;p47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76" name="Google Shape;455;p47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61;p48" descr="Google Shape;461;p48"/>
          <p:cNvPicPr>
            <a:picLocks noChangeAspect="1"/>
          </p:cNvPicPr>
          <p:nvPr/>
        </p:nvPicPr>
        <p:blipFill>
          <a:blip r:embed="rId2">
            <a:extLst/>
          </a:blip>
          <a:srcRect l="0" t="0" r="0" b="46680"/>
          <a:stretch>
            <a:fillRect/>
          </a:stretch>
        </p:blipFill>
        <p:spPr>
          <a:xfrm>
            <a:off x="4552474" y="2314175"/>
            <a:ext cx="3045601" cy="452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Google Shape;462;p48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480" name="Google Shape;463;p48" descr="Google Shape;463;p4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5675" y="3526063"/>
            <a:ext cx="2332650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Google Shape;464;p48" descr="Google Shape;464;p4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Google Shape;465;p48" descr="Google Shape;465;p48"/>
          <p:cNvPicPr>
            <a:picLocks noChangeAspect="1"/>
          </p:cNvPicPr>
          <p:nvPr/>
        </p:nvPicPr>
        <p:blipFill>
          <a:blip r:embed="rId5">
            <a:extLst/>
          </a:blip>
          <a:srcRect l="0" t="0" r="0" b="31346"/>
          <a:stretch>
            <a:fillRect/>
          </a:stretch>
        </p:blipFill>
        <p:spPr>
          <a:xfrm>
            <a:off x="6340850" y="575549"/>
            <a:ext cx="2575400" cy="610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Google Shape;466;p48" descr="Google Shape;466;p4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500000">
            <a:off x="6788963" y="1561063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Google Shape;467;p48" descr="Google Shape;467;p4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900000">
            <a:off x="6833938" y="300222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Google Shape;468;p48" descr="Google Shape;468;p48"/>
          <p:cNvPicPr>
            <a:picLocks noChangeAspect="1"/>
          </p:cNvPicPr>
          <p:nvPr/>
        </p:nvPicPr>
        <p:blipFill>
          <a:blip r:embed="rId7">
            <a:extLst/>
          </a:blip>
          <a:srcRect l="0" t="0" r="0" b="31200"/>
          <a:stretch>
            <a:fillRect/>
          </a:stretch>
        </p:blipFill>
        <p:spPr>
          <a:xfrm>
            <a:off x="6340850" y="3526075"/>
            <a:ext cx="2575426" cy="610176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469;p48"/>
          <p:cNvSpPr txBox="1"/>
          <p:nvPr/>
        </p:nvSpPr>
        <p:spPr>
          <a:xfrm>
            <a:off x="744549" y="1230949"/>
            <a:ext cx="2058600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</p:txBody>
      </p:sp>
      <p:sp>
        <p:nvSpPr>
          <p:cNvPr id="487" name="Google Shape;470;p48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8" name="Google Shape;471;p48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9" name="Google Shape;472;p48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78;p49" descr="Google Shape;478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700000">
            <a:off x="4383113" y="308837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Google Shape;479;p49" descr="Google Shape;479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4383113" y="1700388"/>
            <a:ext cx="377773" cy="377773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480;p49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494" name="Google Shape;481;p49" descr="Google Shape;481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5675" y="3526063"/>
            <a:ext cx="2332650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Google Shape;482;p49" descr="Google Shape;482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oogle Shape;483;p49" descr="Google Shape;483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0850" y="575549"/>
            <a:ext cx="2575400" cy="888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Google Shape;484;p49" descr="Google Shape;484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3500000">
            <a:off x="6788963" y="1608212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Google Shape;485;p49" descr="Google Shape;485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6833938" y="308837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Google Shape;486;p49" descr="Google Shape;486;p4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40824" y="3526075"/>
            <a:ext cx="2575426" cy="886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Google Shape;487;p49" descr="Google Shape;487;p4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30824" y="2129863"/>
            <a:ext cx="3045601" cy="84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488;p49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489;p49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3" name="Google Shape;490;p49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4" name="Google Shape;491;p49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497;p50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507" name="Google Shape;498;p50" descr="Google Shape;498;p50"/>
          <p:cNvPicPr>
            <a:picLocks noChangeAspect="1"/>
          </p:cNvPicPr>
          <p:nvPr/>
        </p:nvPicPr>
        <p:blipFill>
          <a:blip r:embed="rId2">
            <a:extLst/>
          </a:blip>
          <a:srcRect l="0" t="0" r="32541" b="0"/>
          <a:stretch>
            <a:fillRect/>
          </a:stretch>
        </p:blipFill>
        <p:spPr>
          <a:xfrm>
            <a:off x="3254874" y="193374"/>
            <a:ext cx="4273953" cy="4523603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Google Shape;499;p50"/>
          <p:cNvSpPr/>
          <p:nvPr/>
        </p:nvSpPr>
        <p:spPr>
          <a:xfrm>
            <a:off x="3531299" y="825475"/>
            <a:ext cx="1231501" cy="3795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9" name="Google Shape;500;p50"/>
          <p:cNvSpPr/>
          <p:nvPr/>
        </p:nvSpPr>
        <p:spPr>
          <a:xfrm>
            <a:off x="3565950" y="2754124"/>
            <a:ext cx="1197001" cy="3594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0" name="Google Shape;501;p50"/>
          <p:cNvSpPr txBox="1"/>
          <p:nvPr/>
        </p:nvSpPr>
        <p:spPr>
          <a:xfrm>
            <a:off x="5106425" y="1588099"/>
            <a:ext cx="17526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Person</a:t>
            </a:r>
          </a:p>
        </p:txBody>
      </p:sp>
      <p:sp>
        <p:nvSpPr>
          <p:cNvPr id="511" name="Google Shape;502;p50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03;p50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3" name="Google Shape;504;p50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4" name="Google Shape;505;p50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515" name="Google Shape;506;p50" descr="Google Shape;506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6300" y="1540489"/>
            <a:ext cx="3045601" cy="84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Google Shape;507;p50"/>
          <p:cNvSpPr/>
          <p:nvPr/>
        </p:nvSpPr>
        <p:spPr>
          <a:xfrm>
            <a:off x="4114000" y="3735175"/>
            <a:ext cx="716101" cy="1410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7" name="Google Shape;508;p50"/>
          <p:cNvSpPr/>
          <p:nvPr/>
        </p:nvSpPr>
        <p:spPr>
          <a:xfrm>
            <a:off x="4079749" y="1820574"/>
            <a:ext cx="716101" cy="1410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4;p51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520" name="Google Shape;515;p51" descr="Google Shape;515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5425" y="1691528"/>
            <a:ext cx="973126" cy="973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 Shape;516;p51" descr="Google Shape;516;p5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8200" y="575551"/>
            <a:ext cx="2327533" cy="88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oogle Shape;517;p51" descr="Google Shape;517;p5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8200" y="3015425"/>
            <a:ext cx="2337699" cy="888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Google Shape;518;p51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19;p51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25" name="Google Shape;520;p51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26" name="Google Shape;521;p51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27;p52" descr="Google Shape;527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700000">
            <a:off x="5373713" y="308837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Google Shape;528;p52" descr="Google Shape;528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5373713" y="1700388"/>
            <a:ext cx="377773" cy="37777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Google Shape;529;p52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533" name="Google Shape;530;p52" descr="Google Shape;530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8200" y="575551"/>
            <a:ext cx="2327605" cy="88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Google Shape;531;p52" descr="Google Shape;531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3500000">
            <a:off x="6255563" y="1700388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Google Shape;532;p52" descr="Google Shape;532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6255563" y="3088376"/>
            <a:ext cx="377773" cy="377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Google Shape;533;p52" descr="Google Shape;533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8200" y="575551"/>
            <a:ext cx="2327533" cy="88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Google Shape;534;p52" descr="Google Shape;534;p5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8188" y="3544413"/>
            <a:ext cx="2337699" cy="88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Google Shape;535;p52" descr="Google Shape;535;p5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09674" y="2234650"/>
            <a:ext cx="2807289" cy="6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Google Shape;536;p52" descr="Google Shape;536;p5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40850" y="585675"/>
            <a:ext cx="2580982" cy="88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 Shape;537;p52" descr="Google Shape;537;p5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50925" y="3544387"/>
            <a:ext cx="2575426" cy="888852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oogle Shape;538;p52"/>
          <p:cNvSpPr txBox="1"/>
          <p:nvPr/>
        </p:nvSpPr>
        <p:spPr>
          <a:xfrm>
            <a:off x="744549" y="1230949"/>
            <a:ext cx="2058600" cy="213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39;p52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43" name="Google Shape;540;p52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44" name="Google Shape;541;p52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7;p53"/>
          <p:cNvSpPr txBox="1"/>
          <p:nvPr/>
        </p:nvSpPr>
        <p:spPr>
          <a:xfrm>
            <a:off x="209275" y="136275"/>
            <a:ext cx="3045600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Gonymizer</a:t>
            </a:r>
          </a:p>
        </p:txBody>
      </p:sp>
      <p:pic>
        <p:nvPicPr>
          <p:cNvPr id="547" name="Google Shape;548;p53" descr="Google Shape;548;p53"/>
          <p:cNvPicPr>
            <a:picLocks noChangeAspect="1"/>
          </p:cNvPicPr>
          <p:nvPr/>
        </p:nvPicPr>
        <p:blipFill>
          <a:blip r:embed="rId2">
            <a:extLst/>
          </a:blip>
          <a:srcRect l="0" t="507" r="27230" b="0"/>
          <a:stretch>
            <a:fillRect/>
          </a:stretch>
        </p:blipFill>
        <p:spPr>
          <a:xfrm>
            <a:off x="3168300" y="200050"/>
            <a:ext cx="4479128" cy="4331877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Google Shape;549;p53"/>
          <p:cNvSpPr/>
          <p:nvPr/>
        </p:nvSpPr>
        <p:spPr>
          <a:xfrm>
            <a:off x="3438525" y="781050"/>
            <a:ext cx="1181100" cy="2904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49" name="Google Shape;550;p53"/>
          <p:cNvSpPr/>
          <p:nvPr/>
        </p:nvSpPr>
        <p:spPr>
          <a:xfrm>
            <a:off x="3452824" y="2610374"/>
            <a:ext cx="1181101" cy="6474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550" name="Google Shape;551;p53" descr="Google Shape;551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5799" y="1685762"/>
            <a:ext cx="2886677" cy="692626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Google Shape;552;p53"/>
          <p:cNvSpPr txBox="1"/>
          <p:nvPr/>
        </p:nvSpPr>
        <p:spPr>
          <a:xfrm>
            <a:off x="744549" y="1230949"/>
            <a:ext cx="2058600" cy="213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Requirements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Mapping</a:t>
            </a:r>
            <a:endParaRPr>
              <a:solidFill>
                <a:srgbClr val="0A6477"/>
              </a:solidFill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3;p53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3" name="Google Shape;554;p53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4" name="Google Shape;555;p53"/>
          <p:cNvSpPr/>
          <p:nvPr/>
        </p:nvSpPr>
        <p:spPr>
          <a:xfrm>
            <a:off x="501199" y="25236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5" name="Google Shape;556;p53"/>
          <p:cNvSpPr/>
          <p:nvPr/>
        </p:nvSpPr>
        <p:spPr>
          <a:xfrm>
            <a:off x="4000875" y="3554074"/>
            <a:ext cx="1181101" cy="1710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6" name="Google Shape;557;p53"/>
          <p:cNvSpPr/>
          <p:nvPr/>
        </p:nvSpPr>
        <p:spPr>
          <a:xfrm>
            <a:off x="4006050" y="1729775"/>
            <a:ext cx="1131901" cy="1710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52;p27" descr="Google Shape;152;p27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153;p27"/>
          <p:cNvSpPr txBox="1"/>
          <p:nvPr/>
        </p:nvSpPr>
        <p:spPr>
          <a:xfrm>
            <a:off x="425884" y="1371937"/>
            <a:ext cx="8482202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57200"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Who am I?</a:t>
            </a:r>
          </a:p>
          <a:p>
            <a:pPr indent="1371600"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Database systems 18 years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MySQL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PostgreSQL</a:t>
            </a: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Software Engineering 11 years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Product, Infrastructure, and Automation</a:t>
            </a:r>
          </a:p>
          <a:p>
            <a:pPr marL="1828800" indent="-3429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DB and SE Experience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Facebook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RightNow ( Oracle)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OpenDNS (Cisco)</a:t>
            </a:r>
          </a:p>
          <a:p>
            <a:pPr lvl="1" marL="2286000" indent="-342900">
              <a:buClr>
                <a:srgbClr val="FFFFFF"/>
              </a:buClr>
              <a:buSzPts val="1800"/>
              <a:buFont typeface="Helvetica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Get Better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7950" y="825500"/>
            <a:ext cx="1985641" cy="198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63;p54" descr="Google Shape;563;p54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564;p54"/>
          <p:cNvSpPr txBox="1"/>
          <p:nvPr/>
        </p:nvSpPr>
        <p:spPr>
          <a:xfrm>
            <a:off x="1732037" y="2120400"/>
            <a:ext cx="5679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Gonymizing Environments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71;p55"/>
          <p:cNvSpPr txBox="1"/>
          <p:nvPr/>
        </p:nvSpPr>
        <p:spPr>
          <a:xfrm>
            <a:off x="0" y="136275"/>
            <a:ext cx="3045600" cy="84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Automation &amp; Kubernetes</a:t>
            </a:r>
          </a:p>
        </p:txBody>
      </p:sp>
      <p:pic>
        <p:nvPicPr>
          <p:cNvPr id="562" name="Google Shape;572;p55" descr="Google Shape;572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2175" y="634850"/>
            <a:ext cx="6152725" cy="3418174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Google Shape;573;p55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74;p55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565" name="Google Shape;575;p55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6" name="Google Shape;576;p55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82;p56"/>
          <p:cNvSpPr txBox="1"/>
          <p:nvPr/>
        </p:nvSpPr>
        <p:spPr>
          <a:xfrm>
            <a:off x="0" y="136275"/>
            <a:ext cx="3045600" cy="84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Automation &amp; Kubernetes</a:t>
            </a:r>
          </a:p>
        </p:txBody>
      </p:sp>
      <p:pic>
        <p:nvPicPr>
          <p:cNvPr id="571" name="Google Shape;583;p56" descr="Google Shape;583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7999" y="152400"/>
            <a:ext cx="5072527" cy="44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Google Shape;584;p56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85;p56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574" name="Google Shape;586;p56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75" name="Google Shape;587;p56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93;p57"/>
          <p:cNvSpPr txBox="1"/>
          <p:nvPr/>
        </p:nvSpPr>
        <p:spPr>
          <a:xfrm>
            <a:off x="0" y="136275"/>
            <a:ext cx="3045600" cy="84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Automation &amp; Kubernetes</a:t>
            </a:r>
          </a:p>
        </p:txBody>
      </p:sp>
      <p:pic>
        <p:nvPicPr>
          <p:cNvPr id="580" name="Google Shape;594;p57" descr="Google Shape;594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7999" y="0"/>
            <a:ext cx="4378819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Google Shape;595;p57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96;p57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583" name="Google Shape;597;p57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4" name="Google Shape;598;p57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604;p58"/>
          <p:cNvSpPr txBox="1"/>
          <p:nvPr/>
        </p:nvSpPr>
        <p:spPr>
          <a:xfrm>
            <a:off x="0" y="136275"/>
            <a:ext cx="3045600" cy="84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Automation &amp; Kubernetes</a:t>
            </a:r>
          </a:p>
        </p:txBody>
      </p:sp>
      <p:sp>
        <p:nvSpPr>
          <p:cNvPr id="589" name="Google Shape;605;p58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Dump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Process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Load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606;p58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A6477"/>
                </a:solidFill>
              </a:defRPr>
            </a:pPr>
          </a:p>
        </p:txBody>
      </p:sp>
      <p:sp>
        <p:nvSpPr>
          <p:cNvPr id="591" name="Google Shape;607;p58"/>
          <p:cNvSpPr/>
          <p:nvPr/>
        </p:nvSpPr>
        <p:spPr>
          <a:xfrm>
            <a:off x="501199" y="1961575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592" name="Google Shape;608;p58" descr="Google Shape;608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9800" y="331400"/>
            <a:ext cx="6310977" cy="4480702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Google Shape;609;p58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615;p59" descr="Google Shape;615;p59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Google Shape;616;p59"/>
          <p:cNvSpPr txBox="1"/>
          <p:nvPr/>
        </p:nvSpPr>
        <p:spPr>
          <a:xfrm>
            <a:off x="2481725" y="2120394"/>
            <a:ext cx="418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Now a demo</a:t>
            </a:r>
          </a:p>
        </p:txBody>
      </p:sp>
      <p:sp>
        <p:nvSpPr>
          <p:cNvPr id="599" name="Google Shape;617;p59"/>
          <p:cNvSpPr txBox="1"/>
          <p:nvPr/>
        </p:nvSpPr>
        <p:spPr>
          <a:xfrm>
            <a:off x="523235" y="4360876"/>
            <a:ext cx="797160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The demo database comes from the Dell-Store 2 collection found at: </a:t>
            </a:r>
            <a:r>
              <a: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Arial"/>
                <a:hlinkClick r:id="rId3" invalidUrl="" action="" tgtFrame="" tooltip="" history="1" highlightClick="0" endSnd="0"/>
              </a:rPr>
              <a:t>http://pgfoundry.org/projects/dbsamples/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23;p60"/>
          <p:cNvSpPr txBox="1"/>
          <p:nvPr/>
        </p:nvSpPr>
        <p:spPr>
          <a:xfrm>
            <a:off x="0" y="136275"/>
            <a:ext cx="3045600" cy="1833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We are hiring mission-driven devs and PMs passionate about fixing U.S. healthcare</a:t>
            </a:r>
          </a:p>
        </p:txBody>
      </p:sp>
      <p:sp>
        <p:nvSpPr>
          <p:cNvPr id="602" name="Google Shape;624;p60"/>
          <p:cNvSpPr txBox="1"/>
          <p:nvPr/>
        </p:nvSpPr>
        <p:spPr>
          <a:xfrm>
            <a:off x="3167800" y="242274"/>
            <a:ext cx="5445601" cy="367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800" u="sng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Office Location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San Francisco, CA</a:t>
            </a:r>
          </a:p>
          <a:p>
            <a:pPr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defRPr b="1" sz="1800" u="sng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Current Positions Open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Software Engineer (mid-level)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Senior Software Engineer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Product Manager (mid-level)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Senior Product Manager</a:t>
            </a:r>
          </a:p>
          <a:p>
            <a:pPr>
              <a:lnSpc>
                <a:spcPct val="115000"/>
              </a:lnSpc>
            </a:pPr>
            <a:endParaRPr sz="1800">
              <a:solidFill>
                <a:srgbClr val="1433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defRPr b="1" sz="1800" u="sng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Send Resume To</a:t>
            </a:r>
          </a:p>
          <a:p>
            <a:pPr>
              <a:lnSpc>
                <a:spcPct val="115000"/>
              </a:lnSpc>
              <a:defRPr sz="1800">
                <a:solidFill>
                  <a:srgbClr val="14333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recruiting@smithrx.com</a:t>
            </a:r>
          </a:p>
        </p:txBody>
      </p:sp>
      <p:pic>
        <p:nvPicPr>
          <p:cNvPr id="603" name="Google Shape;625;p60" descr="Google Shape;625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8124" y="340762"/>
            <a:ext cx="1116627" cy="1116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Google Shape;626;p60" descr="Google Shape;626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8124" y="2471699"/>
            <a:ext cx="1116601" cy="11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Google Shape;627;p60" descr="Google Shape;627;p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9273" y="1457399"/>
            <a:ext cx="1014301" cy="101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Google Shape;628;p60" descr="Google Shape;628;p60"/>
          <p:cNvPicPr>
            <a:picLocks noChangeAspect="1"/>
          </p:cNvPicPr>
          <p:nvPr/>
        </p:nvPicPr>
        <p:blipFill>
          <a:blip r:embed="rId5">
            <a:extLst/>
          </a:blip>
          <a:srcRect l="0" t="0" r="0" b="29690"/>
          <a:stretch>
            <a:fillRect/>
          </a:stretch>
        </p:blipFill>
        <p:spPr>
          <a:xfrm>
            <a:off x="3231475" y="3879424"/>
            <a:ext cx="1116601" cy="1097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Google Shape;629;p60" descr="Google Shape;629;p6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3500" y="3921300"/>
            <a:ext cx="1014201" cy="101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Google Shape;630;p60" descr="Google Shape;630;p6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8084" y="3921300"/>
            <a:ext cx="1014201" cy="101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Google Shape;631;p60" descr="Google Shape;631;p6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97699" y="3963461"/>
            <a:ext cx="921213" cy="929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37;p61" descr="Google Shape;637;p61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Google Shape;638;p61"/>
          <p:cNvSpPr txBox="1"/>
          <p:nvPr/>
        </p:nvSpPr>
        <p:spPr>
          <a:xfrm>
            <a:off x="523225" y="915625"/>
            <a:ext cx="83094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Call for Contributors</a:t>
            </a:r>
          </a:p>
          <a:p>
            <a:pPr algn="ctr">
              <a:defRPr b="1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https://github.com/smithoss/gonymizer</a:t>
            </a:r>
          </a:p>
        </p:txBody>
      </p:sp>
      <p:pic>
        <p:nvPicPr>
          <p:cNvPr id="613" name="Google Shape;640;p61" descr="Google Shape;640;p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7500" y="1792500"/>
            <a:ext cx="3698152" cy="297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Google Shape;641;p61" descr="Google Shape;641;p6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725" y="2173500"/>
            <a:ext cx="4101703" cy="283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47;p62" descr="Google Shape;647;p62"/>
          <p:cNvPicPr>
            <a:picLocks noChangeAspect="1"/>
          </p:cNvPicPr>
          <p:nvPr/>
        </p:nvPicPr>
        <p:blipFill>
          <a:blip r:embed="rId2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648;p62"/>
          <p:cNvSpPr txBox="1"/>
          <p:nvPr/>
        </p:nvSpPr>
        <p:spPr>
          <a:xfrm>
            <a:off x="2481725" y="2120388"/>
            <a:ext cx="418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60;p28"/>
          <p:cNvSpPr txBox="1"/>
          <p:nvPr/>
        </p:nvSpPr>
        <p:spPr>
          <a:xfrm>
            <a:off x="371476" y="2115193"/>
            <a:ext cx="2487000" cy="92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174" tIns="44174" rIns="44174" bIns="44174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PBMs sit in the middle of a large and complex ecosystem</a:t>
            </a:r>
          </a:p>
        </p:txBody>
      </p:sp>
      <p:grpSp>
        <p:nvGrpSpPr>
          <p:cNvPr id="296" name="Google Shape;161;p28"/>
          <p:cNvGrpSpPr/>
          <p:nvPr/>
        </p:nvGrpSpPr>
        <p:grpSpPr>
          <a:xfrm>
            <a:off x="1956671" y="1146843"/>
            <a:ext cx="6815596" cy="2932254"/>
            <a:chOff x="0" y="0"/>
            <a:chExt cx="6815595" cy="2932253"/>
          </a:xfrm>
        </p:grpSpPr>
        <p:sp>
          <p:nvSpPr>
            <p:cNvPr id="233" name="Google Shape;162;p28"/>
            <p:cNvSpPr/>
            <p:nvPr/>
          </p:nvSpPr>
          <p:spPr>
            <a:xfrm flipH="1">
              <a:off x="5193505" y="649921"/>
              <a:ext cx="1055045" cy="416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349" y="21600"/>
                  </a:lnTo>
                </a:path>
              </a:pathLst>
            </a:custGeom>
            <a:noFill/>
            <a:ln w="50800" cap="sq">
              <a:solidFill>
                <a:srgbClr val="0BB3A3"/>
              </a:solidFill>
              <a:prstDash val="dash"/>
              <a:miter lim="8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4" name="Google Shape;163;p28"/>
            <p:cNvSpPr/>
            <p:nvPr/>
          </p:nvSpPr>
          <p:spPr>
            <a:xfrm>
              <a:off x="3373446" y="1841442"/>
              <a:ext cx="164259" cy="64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7F7F7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5" name="Google Shape;164;p28"/>
            <p:cNvSpPr/>
            <p:nvPr/>
          </p:nvSpPr>
          <p:spPr>
            <a:xfrm>
              <a:off x="1650261" y="1601918"/>
              <a:ext cx="3845112" cy="37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50800" cap="flat">
              <a:solidFill>
                <a:srgbClr val="1F2F44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" name="Google Shape;165;p28"/>
            <p:cNvSpPr/>
            <p:nvPr/>
          </p:nvSpPr>
          <p:spPr>
            <a:xfrm rot="5400000">
              <a:off x="5714374" y="451476"/>
              <a:ext cx="1054167" cy="807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431" y="0"/>
                  </a:lnTo>
                  <a:lnTo>
                    <a:pt x="20431" y="2160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BB3A3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7" name="Google Shape;166;p28"/>
            <p:cNvSpPr/>
            <p:nvPr/>
          </p:nvSpPr>
          <p:spPr>
            <a:xfrm rot="10800000">
              <a:off x="52875" y="1539310"/>
              <a:ext cx="3231922" cy="23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9191" y="21600"/>
                  </a:lnTo>
                </a:path>
              </a:pathLst>
            </a:custGeom>
            <a:noFill/>
            <a:ln w="50800" cap="flat">
              <a:solidFill>
                <a:srgbClr val="0BB3A3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8" name="Google Shape;167;p28"/>
            <p:cNvSpPr/>
            <p:nvPr/>
          </p:nvSpPr>
          <p:spPr>
            <a:xfrm rot="10800000">
              <a:off x="3659905" y="378445"/>
              <a:ext cx="1524857" cy="48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756" y="0"/>
                  </a:lnTo>
                  <a:lnTo>
                    <a:pt x="17756" y="2160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BB3A3"/>
              </a:solidFill>
              <a:prstDash val="dash"/>
              <a:miter lim="8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9" name="Google Shape;168;p28"/>
            <p:cNvSpPr/>
            <p:nvPr/>
          </p:nvSpPr>
          <p:spPr>
            <a:xfrm flipH="1">
              <a:off x="4030696" y="1345210"/>
              <a:ext cx="1187609" cy="41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546" y="21600"/>
                  </a:lnTo>
                </a:path>
              </a:pathLst>
            </a:custGeom>
            <a:noFill/>
            <a:ln w="50800" cap="flat">
              <a:solidFill>
                <a:srgbClr val="0BB3A3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40" name="Google Shape;169;p28"/>
            <p:cNvSpPr/>
            <p:nvPr/>
          </p:nvSpPr>
          <p:spPr>
            <a:xfrm flipH="1" rot="10800000">
              <a:off x="0" y="372274"/>
              <a:ext cx="3192360" cy="77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8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0BB3A3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41" name="Google Shape;170;p28"/>
            <p:cNvSpPr/>
            <p:nvPr/>
          </p:nvSpPr>
          <p:spPr>
            <a:xfrm>
              <a:off x="5830461" y="433280"/>
              <a:ext cx="604466" cy="74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50800" cap="flat">
              <a:solidFill>
                <a:srgbClr val="1F2F44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4" name="Google Shape;171;p28"/>
            <p:cNvGrpSpPr/>
            <p:nvPr/>
          </p:nvGrpSpPr>
          <p:grpSpPr>
            <a:xfrm>
              <a:off x="6399492" y="405818"/>
              <a:ext cx="69375" cy="80459"/>
              <a:chOff x="0" y="0"/>
              <a:chExt cx="69374" cy="80458"/>
            </a:xfrm>
          </p:grpSpPr>
          <p:sp>
            <p:nvSpPr>
              <p:cNvPr id="242" name="Shape"/>
              <p:cNvSpPr/>
              <p:nvPr/>
            </p:nvSpPr>
            <p:spPr>
              <a:xfrm>
                <a:off x="0" y="0"/>
                <a:ext cx="64122" cy="8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85" y="0"/>
                    </a:moveTo>
                    <a:lnTo>
                      <a:pt x="0" y="11681"/>
                    </a:lnTo>
                    <a:lnTo>
                      <a:pt x="0" y="21600"/>
                    </a:lnTo>
                    <a:lnTo>
                      <a:pt x="11685" y="9912"/>
                    </a:lnTo>
                    <a:lnTo>
                      <a:pt x="21600" y="9912"/>
                    </a:lnTo>
                    <a:lnTo>
                      <a:pt x="11685" y="0"/>
                    </a:lnTo>
                    <a:close/>
                  </a:path>
                </a:pathLst>
              </a:custGeom>
              <a:solidFill>
                <a:srgbClr val="EA44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3" name="Shape"/>
              <p:cNvSpPr/>
              <p:nvPr/>
            </p:nvSpPr>
            <p:spPr>
              <a:xfrm>
                <a:off x="34689" y="36921"/>
                <a:ext cx="34686" cy="43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329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3269"/>
                    </a:ln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EA44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45" name="Google Shape;172;p28"/>
            <p:cNvSpPr/>
            <p:nvPr/>
          </p:nvSpPr>
          <p:spPr>
            <a:xfrm>
              <a:off x="1931102" y="1305944"/>
              <a:ext cx="1607183" cy="25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7F7F7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6" name="Google Shape;173;p28"/>
            <p:cNvSpPr/>
            <p:nvPr/>
          </p:nvSpPr>
          <p:spPr>
            <a:xfrm>
              <a:off x="1909538" y="1261700"/>
              <a:ext cx="63174" cy="8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682" y="0"/>
                  </a:lnTo>
                  <a:lnTo>
                    <a:pt x="0" y="10799"/>
                  </a:lnTo>
                  <a:lnTo>
                    <a:pt x="11682" y="21600"/>
                  </a:lnTo>
                  <a:lnTo>
                    <a:pt x="21600" y="21600"/>
                  </a:lnTo>
                  <a:lnTo>
                    <a:pt x="9913" y="107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19BB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7" name="Google Shape;174;p28"/>
            <p:cNvSpPr/>
            <p:nvPr/>
          </p:nvSpPr>
          <p:spPr>
            <a:xfrm>
              <a:off x="2246165" y="402768"/>
              <a:ext cx="1291812" cy="72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50800" cap="flat">
              <a:solidFill>
                <a:srgbClr val="7F7F7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0" name="Google Shape;175;p28"/>
            <p:cNvGrpSpPr/>
            <p:nvPr/>
          </p:nvGrpSpPr>
          <p:grpSpPr>
            <a:xfrm>
              <a:off x="3502826" y="372255"/>
              <a:ext cx="69375" cy="80459"/>
              <a:chOff x="0" y="0"/>
              <a:chExt cx="69374" cy="80458"/>
            </a:xfrm>
          </p:grpSpPr>
          <p:sp>
            <p:nvSpPr>
              <p:cNvPr id="248" name="Shape"/>
              <p:cNvSpPr/>
              <p:nvPr/>
            </p:nvSpPr>
            <p:spPr>
              <a:xfrm>
                <a:off x="0" y="0"/>
                <a:ext cx="64122" cy="8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85" y="0"/>
                    </a:moveTo>
                    <a:lnTo>
                      <a:pt x="0" y="11681"/>
                    </a:lnTo>
                    <a:lnTo>
                      <a:pt x="0" y="21600"/>
                    </a:lnTo>
                    <a:lnTo>
                      <a:pt x="11685" y="9912"/>
                    </a:lnTo>
                    <a:lnTo>
                      <a:pt x="21600" y="9912"/>
                    </a:lnTo>
                    <a:lnTo>
                      <a:pt x="11685" y="0"/>
                    </a:lnTo>
                    <a:close/>
                  </a:path>
                </a:pathLst>
              </a:custGeom>
              <a:solidFill>
                <a:srgbClr val="119B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9" name="Shape"/>
              <p:cNvSpPr/>
              <p:nvPr/>
            </p:nvSpPr>
            <p:spPr>
              <a:xfrm>
                <a:off x="34689" y="36921"/>
                <a:ext cx="34686" cy="43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329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3269"/>
                    </a:ln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119B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51" name="Google Shape;176;p28"/>
            <p:cNvSpPr/>
            <p:nvPr/>
          </p:nvSpPr>
          <p:spPr>
            <a:xfrm>
              <a:off x="3798721" y="552281"/>
              <a:ext cx="1" cy="1002998"/>
            </a:xfrm>
            <a:prstGeom prst="line">
              <a:avLst/>
            </a:prstGeom>
            <a:noFill/>
            <a:ln w="50800" cap="flat">
              <a:solidFill>
                <a:srgbClr val="0BB3A3"/>
              </a:solidFill>
              <a:prstDash val="dash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254" name="Google Shape;177;p28"/>
            <p:cNvGrpSpPr/>
            <p:nvPr/>
          </p:nvGrpSpPr>
          <p:grpSpPr>
            <a:xfrm>
              <a:off x="3769970" y="328011"/>
              <a:ext cx="63285" cy="80459"/>
              <a:chOff x="0" y="0"/>
              <a:chExt cx="63283" cy="80458"/>
            </a:xfrm>
          </p:grpSpPr>
          <p:sp>
            <p:nvSpPr>
              <p:cNvPr id="252" name="Shape"/>
              <p:cNvSpPr/>
              <p:nvPr/>
            </p:nvSpPr>
            <p:spPr>
              <a:xfrm>
                <a:off x="0" y="0"/>
                <a:ext cx="58492" cy="8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85" y="0"/>
                    </a:moveTo>
                    <a:lnTo>
                      <a:pt x="0" y="11681"/>
                    </a:lnTo>
                    <a:lnTo>
                      <a:pt x="0" y="21600"/>
                    </a:lnTo>
                    <a:lnTo>
                      <a:pt x="11685" y="9912"/>
                    </a:lnTo>
                    <a:lnTo>
                      <a:pt x="21600" y="9912"/>
                    </a:lnTo>
                    <a:lnTo>
                      <a:pt x="11685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3" name="Shape"/>
              <p:cNvSpPr/>
              <p:nvPr/>
            </p:nvSpPr>
            <p:spPr>
              <a:xfrm>
                <a:off x="31641" y="36921"/>
                <a:ext cx="31643" cy="43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329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3269"/>
                    </a:ln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57" name="Google Shape;178;p28"/>
            <p:cNvGrpSpPr/>
            <p:nvPr/>
          </p:nvGrpSpPr>
          <p:grpSpPr>
            <a:xfrm>
              <a:off x="1874797" y="1048111"/>
              <a:ext cx="69376" cy="78955"/>
              <a:chOff x="0" y="0"/>
              <a:chExt cx="69374" cy="78954"/>
            </a:xfrm>
          </p:grpSpPr>
          <p:sp>
            <p:nvSpPr>
              <p:cNvPr id="255" name="Shape"/>
              <p:cNvSpPr/>
              <p:nvPr/>
            </p:nvSpPr>
            <p:spPr>
              <a:xfrm>
                <a:off x="0" y="0"/>
                <a:ext cx="64122" cy="78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9919"/>
                    </a:lnTo>
                    <a:lnTo>
                      <a:pt x="11684" y="21600"/>
                    </a:lnTo>
                    <a:lnTo>
                      <a:pt x="21600" y="11688"/>
                    </a:lnTo>
                    <a:lnTo>
                      <a:pt x="11684" y="116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6" name="Shape"/>
              <p:cNvSpPr/>
              <p:nvPr/>
            </p:nvSpPr>
            <p:spPr>
              <a:xfrm>
                <a:off x="34684" y="0"/>
                <a:ext cx="34691" cy="42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18329" y="21600"/>
                    </a:lnTo>
                    <a:lnTo>
                      <a:pt x="21600" y="183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58" name="Google Shape;179;p28"/>
            <p:cNvSpPr/>
            <p:nvPr/>
          </p:nvSpPr>
          <p:spPr>
            <a:xfrm>
              <a:off x="3793930" y="329537"/>
              <a:ext cx="63178" cy="8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681" y="0"/>
                  </a:lnTo>
                  <a:lnTo>
                    <a:pt x="0" y="10800"/>
                  </a:lnTo>
                  <a:lnTo>
                    <a:pt x="11681" y="21600"/>
                  </a:lnTo>
                  <a:lnTo>
                    <a:pt x="21600" y="21600"/>
                  </a:lnTo>
                  <a:lnTo>
                    <a:pt x="9912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C024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9" name="Google Shape;180;p28"/>
            <p:cNvSpPr/>
            <p:nvPr/>
          </p:nvSpPr>
          <p:spPr>
            <a:xfrm>
              <a:off x="5681914" y="1014547"/>
              <a:ext cx="63179" cy="8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681" y="0"/>
                  </a:lnTo>
                  <a:lnTo>
                    <a:pt x="0" y="10801"/>
                  </a:lnTo>
                  <a:lnTo>
                    <a:pt x="11681" y="21600"/>
                  </a:lnTo>
                  <a:lnTo>
                    <a:pt x="21600" y="21600"/>
                  </a:lnTo>
                  <a:lnTo>
                    <a:pt x="9912" y="1080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C024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0" name="Google Shape;181;p28"/>
            <p:cNvSpPr/>
            <p:nvPr/>
          </p:nvSpPr>
          <p:spPr>
            <a:xfrm>
              <a:off x="3767574" y="2196916"/>
              <a:ext cx="1" cy="528171"/>
            </a:xfrm>
            <a:prstGeom prst="line">
              <a:avLst/>
            </a:prstGeom>
            <a:noFill/>
            <a:ln w="50800" cap="flat">
              <a:solidFill>
                <a:srgbClr val="0BB3A3"/>
              </a:solidFill>
              <a:prstDash val="dash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1" name="Google Shape;182;p28"/>
            <p:cNvSpPr/>
            <p:nvPr/>
          </p:nvSpPr>
          <p:spPr>
            <a:xfrm flipH="1">
              <a:off x="3650174" y="2643926"/>
              <a:ext cx="76517" cy="1"/>
            </a:xfrm>
            <a:prstGeom prst="line">
              <a:avLst/>
            </a:prstGeom>
            <a:noFill/>
            <a:ln w="52875" cap="flat">
              <a:solidFill>
                <a:srgbClr val="8C024F"/>
              </a:solidFill>
              <a:prstDash val="lg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2" name="Google Shape;183;p28"/>
            <p:cNvSpPr/>
            <p:nvPr/>
          </p:nvSpPr>
          <p:spPr>
            <a:xfrm flipH="1">
              <a:off x="3599860" y="2643926"/>
              <a:ext cx="27356" cy="1"/>
            </a:xfrm>
            <a:prstGeom prst="line">
              <a:avLst/>
            </a:prstGeom>
            <a:noFill/>
            <a:ln w="52875" cap="flat">
              <a:solidFill>
                <a:srgbClr val="8C024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3" name="Google Shape;184;p28"/>
            <p:cNvSpPr/>
            <p:nvPr/>
          </p:nvSpPr>
          <p:spPr>
            <a:xfrm>
              <a:off x="3575901" y="2599684"/>
              <a:ext cx="63173" cy="8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682" y="0"/>
                  </a:lnTo>
                  <a:lnTo>
                    <a:pt x="0" y="10801"/>
                  </a:lnTo>
                  <a:lnTo>
                    <a:pt x="11682" y="21600"/>
                  </a:lnTo>
                  <a:lnTo>
                    <a:pt x="21600" y="21600"/>
                  </a:lnTo>
                  <a:lnTo>
                    <a:pt x="9913" y="1080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C024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6" name="Google Shape;185;p28"/>
            <p:cNvGrpSpPr/>
            <p:nvPr/>
          </p:nvGrpSpPr>
          <p:grpSpPr>
            <a:xfrm>
              <a:off x="6573196" y="405818"/>
              <a:ext cx="69375" cy="80459"/>
              <a:chOff x="0" y="0"/>
              <a:chExt cx="69374" cy="80458"/>
            </a:xfrm>
          </p:grpSpPr>
          <p:sp>
            <p:nvSpPr>
              <p:cNvPr id="264" name="Shape"/>
              <p:cNvSpPr/>
              <p:nvPr/>
            </p:nvSpPr>
            <p:spPr>
              <a:xfrm>
                <a:off x="0" y="0"/>
                <a:ext cx="64122" cy="8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85" y="0"/>
                    </a:moveTo>
                    <a:lnTo>
                      <a:pt x="0" y="11681"/>
                    </a:lnTo>
                    <a:lnTo>
                      <a:pt x="0" y="21600"/>
                    </a:lnTo>
                    <a:lnTo>
                      <a:pt x="11685" y="9912"/>
                    </a:lnTo>
                    <a:lnTo>
                      <a:pt x="21600" y="9912"/>
                    </a:lnTo>
                    <a:lnTo>
                      <a:pt x="11685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" name="Shape"/>
              <p:cNvSpPr/>
              <p:nvPr/>
            </p:nvSpPr>
            <p:spPr>
              <a:xfrm>
                <a:off x="34689" y="36921"/>
                <a:ext cx="34686" cy="43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329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3269"/>
                    </a:ln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8C02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67" name="Google Shape;186;p28"/>
            <p:cNvSpPr/>
            <p:nvPr/>
          </p:nvSpPr>
          <p:spPr>
            <a:xfrm>
              <a:off x="1637601" y="204435"/>
              <a:ext cx="3845112" cy="64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42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1F2F44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solidFill>
                    <a:srgbClr val="0BB3A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8" name="Google Shape;187;p28"/>
            <p:cNvSpPr/>
            <p:nvPr/>
          </p:nvSpPr>
          <p:spPr>
            <a:xfrm>
              <a:off x="3284797" y="62550"/>
              <a:ext cx="768226" cy="511265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9" name="Google Shape;188;p28"/>
            <p:cNvSpPr txBox="1"/>
            <p:nvPr/>
          </p:nvSpPr>
          <p:spPr>
            <a:xfrm>
              <a:off x="3388419" y="276426"/>
              <a:ext cx="56190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Manufacturer</a:t>
              </a:r>
            </a:p>
          </p:txBody>
        </p:sp>
        <p:sp>
          <p:nvSpPr>
            <p:cNvPr id="270" name="Google Shape;189;p28"/>
            <p:cNvSpPr/>
            <p:nvPr/>
          </p:nvSpPr>
          <p:spPr>
            <a:xfrm>
              <a:off x="4945169" y="953522"/>
              <a:ext cx="808649" cy="51331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1" name="Google Shape;190;p28"/>
            <p:cNvSpPr/>
            <p:nvPr/>
          </p:nvSpPr>
          <p:spPr>
            <a:xfrm>
              <a:off x="1372389" y="965727"/>
              <a:ext cx="768226" cy="511264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2" name="Google Shape;191;p28"/>
            <p:cNvSpPr txBox="1"/>
            <p:nvPr/>
          </p:nvSpPr>
          <p:spPr>
            <a:xfrm>
              <a:off x="1451900" y="1180093"/>
              <a:ext cx="597805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Drug Wholesaler</a:t>
              </a:r>
            </a:p>
          </p:txBody>
        </p:sp>
        <p:sp>
          <p:nvSpPr>
            <p:cNvPr id="273" name="Google Shape;192;p28"/>
            <p:cNvSpPr/>
            <p:nvPr/>
          </p:nvSpPr>
          <p:spPr>
            <a:xfrm>
              <a:off x="3388419" y="2469431"/>
              <a:ext cx="513943" cy="46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914" y="36"/>
                  </a:lnTo>
                  <a:lnTo>
                    <a:pt x="9048" y="141"/>
                  </a:lnTo>
                  <a:lnTo>
                    <a:pt x="8205" y="314"/>
                  </a:lnTo>
                  <a:lnTo>
                    <a:pt x="7386" y="551"/>
                  </a:lnTo>
                  <a:lnTo>
                    <a:pt x="6596" y="849"/>
                  </a:lnTo>
                  <a:lnTo>
                    <a:pt x="5837" y="1205"/>
                  </a:lnTo>
                  <a:lnTo>
                    <a:pt x="5111" y="1618"/>
                  </a:lnTo>
                  <a:lnTo>
                    <a:pt x="4422" y="2084"/>
                  </a:lnTo>
                  <a:lnTo>
                    <a:pt x="3772" y="2600"/>
                  </a:lnTo>
                  <a:lnTo>
                    <a:pt x="3163" y="3163"/>
                  </a:lnTo>
                  <a:lnTo>
                    <a:pt x="2600" y="3771"/>
                  </a:lnTo>
                  <a:lnTo>
                    <a:pt x="2084" y="4422"/>
                  </a:lnTo>
                  <a:lnTo>
                    <a:pt x="1618" y="5111"/>
                  </a:lnTo>
                  <a:lnTo>
                    <a:pt x="1205" y="5837"/>
                  </a:lnTo>
                  <a:lnTo>
                    <a:pt x="849" y="6596"/>
                  </a:lnTo>
                  <a:lnTo>
                    <a:pt x="551" y="7386"/>
                  </a:lnTo>
                  <a:lnTo>
                    <a:pt x="314" y="8205"/>
                  </a:lnTo>
                  <a:lnTo>
                    <a:pt x="141" y="9048"/>
                  </a:lnTo>
                  <a:lnTo>
                    <a:pt x="36" y="9914"/>
                  </a:lnTo>
                  <a:lnTo>
                    <a:pt x="0" y="10800"/>
                  </a:lnTo>
                  <a:lnTo>
                    <a:pt x="36" y="11686"/>
                  </a:lnTo>
                  <a:lnTo>
                    <a:pt x="141" y="12552"/>
                  </a:lnTo>
                  <a:lnTo>
                    <a:pt x="314" y="13395"/>
                  </a:lnTo>
                  <a:lnTo>
                    <a:pt x="551" y="14214"/>
                  </a:lnTo>
                  <a:lnTo>
                    <a:pt x="849" y="15004"/>
                  </a:lnTo>
                  <a:lnTo>
                    <a:pt x="1205" y="15763"/>
                  </a:lnTo>
                  <a:lnTo>
                    <a:pt x="1618" y="16489"/>
                  </a:lnTo>
                  <a:lnTo>
                    <a:pt x="2084" y="17178"/>
                  </a:lnTo>
                  <a:lnTo>
                    <a:pt x="2600" y="17829"/>
                  </a:lnTo>
                  <a:lnTo>
                    <a:pt x="3163" y="18437"/>
                  </a:lnTo>
                  <a:lnTo>
                    <a:pt x="3772" y="19000"/>
                  </a:lnTo>
                  <a:lnTo>
                    <a:pt x="4422" y="19516"/>
                  </a:lnTo>
                  <a:lnTo>
                    <a:pt x="5111" y="19982"/>
                  </a:lnTo>
                  <a:lnTo>
                    <a:pt x="5837" y="20395"/>
                  </a:lnTo>
                  <a:lnTo>
                    <a:pt x="6596" y="20751"/>
                  </a:lnTo>
                  <a:lnTo>
                    <a:pt x="7386" y="21049"/>
                  </a:lnTo>
                  <a:lnTo>
                    <a:pt x="8205" y="21286"/>
                  </a:lnTo>
                  <a:lnTo>
                    <a:pt x="9048" y="21459"/>
                  </a:lnTo>
                  <a:lnTo>
                    <a:pt x="9914" y="21564"/>
                  </a:lnTo>
                  <a:lnTo>
                    <a:pt x="10800" y="21600"/>
                  </a:lnTo>
                  <a:lnTo>
                    <a:pt x="11686" y="21564"/>
                  </a:lnTo>
                  <a:lnTo>
                    <a:pt x="12552" y="21459"/>
                  </a:lnTo>
                  <a:lnTo>
                    <a:pt x="13395" y="21286"/>
                  </a:lnTo>
                  <a:lnTo>
                    <a:pt x="14214" y="21049"/>
                  </a:lnTo>
                  <a:lnTo>
                    <a:pt x="15004" y="20751"/>
                  </a:lnTo>
                  <a:lnTo>
                    <a:pt x="15763" y="20395"/>
                  </a:lnTo>
                  <a:lnTo>
                    <a:pt x="16489" y="19982"/>
                  </a:lnTo>
                  <a:lnTo>
                    <a:pt x="17178" y="19516"/>
                  </a:lnTo>
                  <a:lnTo>
                    <a:pt x="17828" y="19000"/>
                  </a:lnTo>
                  <a:lnTo>
                    <a:pt x="18437" y="18437"/>
                  </a:lnTo>
                  <a:lnTo>
                    <a:pt x="19000" y="17829"/>
                  </a:lnTo>
                  <a:lnTo>
                    <a:pt x="19516" y="17178"/>
                  </a:lnTo>
                  <a:lnTo>
                    <a:pt x="19982" y="16489"/>
                  </a:lnTo>
                  <a:lnTo>
                    <a:pt x="20395" y="15763"/>
                  </a:lnTo>
                  <a:lnTo>
                    <a:pt x="20751" y="15004"/>
                  </a:lnTo>
                  <a:lnTo>
                    <a:pt x="21049" y="14214"/>
                  </a:lnTo>
                  <a:lnTo>
                    <a:pt x="21286" y="13395"/>
                  </a:lnTo>
                  <a:lnTo>
                    <a:pt x="21459" y="12552"/>
                  </a:lnTo>
                  <a:lnTo>
                    <a:pt x="21564" y="11686"/>
                  </a:lnTo>
                  <a:lnTo>
                    <a:pt x="21600" y="10800"/>
                  </a:lnTo>
                  <a:lnTo>
                    <a:pt x="21564" y="9914"/>
                  </a:lnTo>
                  <a:lnTo>
                    <a:pt x="21459" y="9048"/>
                  </a:lnTo>
                  <a:lnTo>
                    <a:pt x="21286" y="8205"/>
                  </a:lnTo>
                  <a:lnTo>
                    <a:pt x="21049" y="7386"/>
                  </a:lnTo>
                  <a:lnTo>
                    <a:pt x="20751" y="6596"/>
                  </a:lnTo>
                  <a:lnTo>
                    <a:pt x="20395" y="5837"/>
                  </a:lnTo>
                  <a:lnTo>
                    <a:pt x="19982" y="5111"/>
                  </a:lnTo>
                  <a:lnTo>
                    <a:pt x="19516" y="4422"/>
                  </a:lnTo>
                  <a:lnTo>
                    <a:pt x="19000" y="3771"/>
                  </a:lnTo>
                  <a:lnTo>
                    <a:pt x="18437" y="3163"/>
                  </a:lnTo>
                  <a:lnTo>
                    <a:pt x="17828" y="2600"/>
                  </a:lnTo>
                  <a:lnTo>
                    <a:pt x="17178" y="2084"/>
                  </a:lnTo>
                  <a:lnTo>
                    <a:pt x="16489" y="1618"/>
                  </a:lnTo>
                  <a:lnTo>
                    <a:pt x="15763" y="1205"/>
                  </a:lnTo>
                  <a:lnTo>
                    <a:pt x="15004" y="849"/>
                  </a:lnTo>
                  <a:lnTo>
                    <a:pt x="14214" y="551"/>
                  </a:lnTo>
                  <a:lnTo>
                    <a:pt x="13395" y="314"/>
                  </a:lnTo>
                  <a:lnTo>
                    <a:pt x="12552" y="141"/>
                  </a:lnTo>
                  <a:lnTo>
                    <a:pt x="11686" y="36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BB3A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" name="Google Shape;193;p28"/>
            <p:cNvSpPr txBox="1"/>
            <p:nvPr/>
          </p:nvSpPr>
          <p:spPr>
            <a:xfrm>
              <a:off x="3489481" y="2642047"/>
              <a:ext cx="32682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600">
                  <a:solidFill>
                    <a:srgbClr val="FFFFF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Patient</a:t>
              </a:r>
            </a:p>
          </p:txBody>
        </p:sp>
        <p:sp>
          <p:nvSpPr>
            <p:cNvPr id="275" name="Google Shape;194;p28"/>
            <p:cNvSpPr txBox="1"/>
            <p:nvPr/>
          </p:nvSpPr>
          <p:spPr>
            <a:xfrm>
              <a:off x="2235384" y="0"/>
              <a:ext cx="8182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Services Agreement</a:t>
              </a:r>
            </a:p>
          </p:txBody>
        </p:sp>
        <p:sp>
          <p:nvSpPr>
            <p:cNvPr id="276" name="Google Shape;195;p28"/>
            <p:cNvSpPr txBox="1"/>
            <p:nvPr/>
          </p:nvSpPr>
          <p:spPr>
            <a:xfrm>
              <a:off x="4240769" y="0"/>
              <a:ext cx="841001" cy="12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Formulary Agreement</a:t>
              </a:r>
            </a:p>
          </p:txBody>
        </p:sp>
        <p:sp>
          <p:nvSpPr>
            <p:cNvPr id="277" name="Google Shape;196;p28"/>
            <p:cNvSpPr txBox="1"/>
            <p:nvPr/>
          </p:nvSpPr>
          <p:spPr>
            <a:xfrm>
              <a:off x="2006573" y="431754"/>
              <a:ext cx="114759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pPr>
              <a:r>
                <a:t>Wholesaler Payment</a:t>
              </a:r>
              <a:r>
                <a:rPr>
                  <a:solidFill>
                    <a:srgbClr val="000000"/>
                  </a:solidFill>
                </a:rPr>
                <a:t> for Product</a:t>
              </a:r>
            </a:p>
          </p:txBody>
        </p:sp>
        <p:sp>
          <p:nvSpPr>
            <p:cNvPr id="278" name="Google Shape;197;p28"/>
            <p:cNvSpPr txBox="1"/>
            <p:nvPr/>
          </p:nvSpPr>
          <p:spPr>
            <a:xfrm>
              <a:off x="2070065" y="1612596"/>
              <a:ext cx="117281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Pharmacy Payment for Product</a:t>
              </a:r>
            </a:p>
          </p:txBody>
        </p:sp>
        <p:sp>
          <p:nvSpPr>
            <p:cNvPr id="279" name="Google Shape;198;p28"/>
            <p:cNvSpPr txBox="1"/>
            <p:nvPr/>
          </p:nvSpPr>
          <p:spPr>
            <a:xfrm>
              <a:off x="2217414" y="2079441"/>
              <a:ext cx="79070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Vendor Agreement</a:t>
              </a:r>
            </a:p>
          </p:txBody>
        </p:sp>
        <p:sp>
          <p:nvSpPr>
            <p:cNvPr id="280" name="Google Shape;199;p28"/>
            <p:cNvSpPr txBox="1"/>
            <p:nvPr/>
          </p:nvSpPr>
          <p:spPr>
            <a:xfrm>
              <a:off x="4281499" y="2079442"/>
              <a:ext cx="80025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Network Participation</a:t>
              </a:r>
            </a:p>
          </p:txBody>
        </p:sp>
        <p:sp>
          <p:nvSpPr>
            <p:cNvPr id="281" name="Google Shape;200;p28"/>
            <p:cNvSpPr txBox="1"/>
            <p:nvPr/>
          </p:nvSpPr>
          <p:spPr>
            <a:xfrm>
              <a:off x="3904142" y="2436439"/>
              <a:ext cx="104102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Copayment or Coinsurance</a:t>
              </a:r>
            </a:p>
          </p:txBody>
        </p:sp>
        <p:sp>
          <p:nvSpPr>
            <p:cNvPr id="282" name="Google Shape;201;p28"/>
            <p:cNvSpPr txBox="1"/>
            <p:nvPr/>
          </p:nvSpPr>
          <p:spPr>
            <a:xfrm>
              <a:off x="2389322" y="960622"/>
              <a:ext cx="70565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Product Shipment</a:t>
              </a:r>
            </a:p>
          </p:txBody>
        </p:sp>
        <p:sp>
          <p:nvSpPr>
            <p:cNvPr id="283" name="Google Shape;202;p28"/>
            <p:cNvSpPr txBox="1"/>
            <p:nvPr/>
          </p:nvSpPr>
          <p:spPr>
            <a:xfrm>
              <a:off x="2383931" y="1348662"/>
              <a:ext cx="71634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Product Shipment</a:t>
              </a:r>
            </a:p>
          </p:txBody>
        </p:sp>
        <p:sp>
          <p:nvSpPr>
            <p:cNvPr id="284" name="Google Shape;203;p28"/>
            <p:cNvSpPr txBox="1"/>
            <p:nvPr/>
          </p:nvSpPr>
          <p:spPr>
            <a:xfrm>
              <a:off x="5962237" y="1220508"/>
              <a:ext cx="54865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Serv. Contract</a:t>
              </a:r>
            </a:p>
          </p:txBody>
        </p:sp>
        <p:sp>
          <p:nvSpPr>
            <p:cNvPr id="285" name="Google Shape;204;p28"/>
            <p:cNvSpPr txBox="1"/>
            <p:nvPr/>
          </p:nvSpPr>
          <p:spPr>
            <a:xfrm>
              <a:off x="5757386" y="1476815"/>
              <a:ext cx="1058125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pPr>
              <a:r>
                <a:t>Payer Reimbursement</a:t>
              </a:r>
            </a:p>
            <a:p>
              <a:pPr algn="r">
                <a:spcBef>
                  <a:spcPts val="100"/>
                </a:spcBef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pPr>
              <a:r>
                <a:t>to PBM</a:t>
              </a:r>
            </a:p>
          </p:txBody>
        </p:sp>
        <p:sp>
          <p:nvSpPr>
            <p:cNvPr id="286" name="Google Shape;205;p28"/>
            <p:cNvSpPr txBox="1"/>
            <p:nvPr/>
          </p:nvSpPr>
          <p:spPr>
            <a:xfrm>
              <a:off x="3872995" y="694164"/>
              <a:ext cx="664908" cy="214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lnSpc>
                  <a:spcPct val="111000"/>
                </a:lnSpc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Service and Data  Fees (specialty )</a:t>
              </a:r>
            </a:p>
          </p:txBody>
        </p:sp>
        <p:sp>
          <p:nvSpPr>
            <p:cNvPr id="287" name="Google Shape;206;p28"/>
            <p:cNvSpPr txBox="1"/>
            <p:nvPr/>
          </p:nvSpPr>
          <p:spPr>
            <a:xfrm>
              <a:off x="4313845" y="431754"/>
              <a:ext cx="69724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Formulary Rebates</a:t>
              </a:r>
            </a:p>
          </p:txBody>
        </p:sp>
        <p:sp>
          <p:nvSpPr>
            <p:cNvPr id="288" name="Google Shape;207;p28"/>
            <p:cNvSpPr txBox="1"/>
            <p:nvPr/>
          </p:nvSpPr>
          <p:spPr>
            <a:xfrm>
              <a:off x="4138942" y="1612596"/>
              <a:ext cx="1009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12700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Prescription Reimbursement</a:t>
              </a:r>
            </a:p>
          </p:txBody>
        </p:sp>
        <p:sp>
          <p:nvSpPr>
            <p:cNvPr id="289" name="Google Shape;208;p28"/>
            <p:cNvSpPr/>
            <p:nvPr/>
          </p:nvSpPr>
          <p:spPr>
            <a:xfrm>
              <a:off x="6006947" y="38140"/>
              <a:ext cx="808649" cy="513318"/>
            </a:xfrm>
            <a:prstGeom prst="rect">
              <a:avLst/>
            </a:prstGeom>
            <a:solidFill>
              <a:srgbClr val="0BB3A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0" name="Google Shape;209;p28"/>
            <p:cNvSpPr txBox="1"/>
            <p:nvPr/>
          </p:nvSpPr>
          <p:spPr>
            <a:xfrm>
              <a:off x="6140655" y="179421"/>
              <a:ext cx="530701" cy="214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000"/>
                </a:lnSpc>
                <a:defRPr sz="600">
                  <a:solidFill>
                    <a:srgbClr val="FFFFF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Self-Insured  Employer</a:t>
              </a:r>
            </a:p>
          </p:txBody>
        </p:sp>
        <p:sp>
          <p:nvSpPr>
            <p:cNvPr id="291" name="Google Shape;210;p28"/>
            <p:cNvSpPr txBox="1"/>
            <p:nvPr/>
          </p:nvSpPr>
          <p:spPr>
            <a:xfrm>
              <a:off x="5045798" y="1107940"/>
              <a:ext cx="604928" cy="214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000"/>
                </a:lnSpc>
                <a:defRPr sz="600">
                  <a:solidFill>
                    <a:srgbClr val="E73C3E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Pharmacy Benefit Manager</a:t>
              </a:r>
            </a:p>
          </p:txBody>
        </p:sp>
        <p:sp>
          <p:nvSpPr>
            <p:cNvPr id="292" name="Google Shape;211;p28"/>
            <p:cNvSpPr txBox="1"/>
            <p:nvPr/>
          </p:nvSpPr>
          <p:spPr>
            <a:xfrm>
              <a:off x="5720210" y="651445"/>
              <a:ext cx="466020" cy="35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850" tIns="24850" rIns="24850" bIns="24850" numCol="1" anchor="t">
              <a:spAutoFit/>
            </a:bodyPr>
            <a:lstStyle/>
            <a:p>
              <a:pPr algn="r">
                <a:defRPr sz="600">
                  <a:latin typeface="Avenir Roman"/>
                  <a:ea typeface="Avenir Roman"/>
                  <a:cs typeface="Avenir Roman"/>
                  <a:sym typeface="Avenir Roman"/>
                </a:defRPr>
              </a:pPr>
              <a:r>
                <a:t>Pass through</a:t>
              </a:r>
              <a:br/>
              <a:r>
                <a:t>of rebate</a:t>
              </a:r>
            </a:p>
          </p:txBody>
        </p:sp>
        <p:sp>
          <p:nvSpPr>
            <p:cNvPr id="293" name="Google Shape;212;p28"/>
            <p:cNvSpPr txBox="1"/>
            <p:nvPr/>
          </p:nvSpPr>
          <p:spPr>
            <a:xfrm>
              <a:off x="2994590" y="2222850"/>
              <a:ext cx="436386" cy="35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850" tIns="24850" rIns="24850" bIns="24850" numCol="1" anchor="t">
              <a:spAutoFit/>
            </a:bodyPr>
            <a:lstStyle/>
            <a:p>
              <a:pPr algn="r">
                <a:defRPr sz="600">
                  <a:latin typeface="Avenir Roman"/>
                  <a:ea typeface="Avenir Roman"/>
                  <a:cs typeface="Avenir Roman"/>
                  <a:sym typeface="Avenir Roman"/>
                </a:defRPr>
              </a:pPr>
              <a:r>
                <a:t>Dispense </a:t>
              </a:r>
              <a:br/>
              <a:r>
                <a:t>Prescription</a:t>
              </a:r>
            </a:p>
          </p:txBody>
        </p:sp>
        <p:sp>
          <p:nvSpPr>
            <p:cNvPr id="294" name="Google Shape;213;p28"/>
            <p:cNvSpPr/>
            <p:nvPr/>
          </p:nvSpPr>
          <p:spPr>
            <a:xfrm>
              <a:off x="3284796" y="1632431"/>
              <a:ext cx="768226" cy="51202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5" name="Google Shape;214;p28"/>
            <p:cNvSpPr txBox="1"/>
            <p:nvPr/>
          </p:nvSpPr>
          <p:spPr>
            <a:xfrm>
              <a:off x="3484258" y="1846360"/>
              <a:ext cx="38338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600">
                  <a:solidFill>
                    <a:srgbClr val="333333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Pharmacy</a:t>
              </a:r>
            </a:p>
          </p:txBody>
        </p:sp>
      </p:grpSp>
      <p:sp>
        <p:nvSpPr>
          <p:cNvPr id="297" name="Google Shape;215;p28"/>
          <p:cNvSpPr txBox="1"/>
          <p:nvPr/>
        </p:nvSpPr>
        <p:spPr>
          <a:xfrm>
            <a:off x="6669392" y="4338454"/>
            <a:ext cx="1712400" cy="14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ct val="125000"/>
              </a:lnSpc>
              <a:defRPr sz="400">
                <a:solidFill>
                  <a:srgbClr val="848484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Fein, Adam. J., The 2016 Economic Report on Retail, Mail and  Specialty Pharmacies, Drug Channels Institute,  January 2016 .</a:t>
            </a:r>
          </a:p>
        </p:txBody>
      </p:sp>
      <p:sp>
        <p:nvSpPr>
          <p:cNvPr id="298" name="Google Shape;216;p28"/>
          <p:cNvSpPr txBox="1"/>
          <p:nvPr/>
        </p:nvSpPr>
        <p:spPr>
          <a:xfrm>
            <a:off x="3658527" y="4133351"/>
            <a:ext cx="927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600">
                <a:solidFill>
                  <a:srgbClr val="333333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Financial Flow</a:t>
            </a:r>
            <a:endParaRPr sz="800"/>
          </a:p>
          <a:p>
            <a:pPr indent="12700">
              <a:spcBef>
                <a:spcPts val="700"/>
              </a:spcBef>
              <a:defRPr sz="600">
                <a:solidFill>
                  <a:srgbClr val="333333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Contract Relationship</a:t>
            </a:r>
            <a:endParaRPr sz="800"/>
          </a:p>
          <a:p>
            <a:pPr indent="12700">
              <a:spcBef>
                <a:spcPts val="700"/>
              </a:spcBef>
              <a:defRPr sz="600">
                <a:solidFill>
                  <a:srgbClr val="333333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Product Movement</a:t>
            </a:r>
          </a:p>
        </p:txBody>
      </p:sp>
      <p:sp>
        <p:nvSpPr>
          <p:cNvPr id="299" name="Google Shape;217;p28"/>
          <p:cNvSpPr/>
          <p:nvPr/>
        </p:nvSpPr>
        <p:spPr>
          <a:xfrm>
            <a:off x="3413292" y="4344913"/>
            <a:ext cx="140319" cy="1"/>
          </a:xfrm>
          <a:prstGeom prst="line">
            <a:avLst/>
          </a:prstGeom>
          <a:ln w="52875">
            <a:solidFill>
              <a:srgbClr val="1F2F4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0" name="Google Shape;218;p28"/>
          <p:cNvSpPr/>
          <p:nvPr/>
        </p:nvSpPr>
        <p:spPr>
          <a:xfrm>
            <a:off x="3413292" y="4179403"/>
            <a:ext cx="140319" cy="1"/>
          </a:xfrm>
          <a:prstGeom prst="line">
            <a:avLst/>
          </a:prstGeom>
          <a:ln w="52875">
            <a:solidFill>
              <a:srgbClr val="0BB3A3"/>
            </a:solidFill>
            <a:prstDash val="lg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1" name="Google Shape;219;p28"/>
          <p:cNvSpPr/>
          <p:nvPr/>
        </p:nvSpPr>
        <p:spPr>
          <a:xfrm>
            <a:off x="3413292" y="4487826"/>
            <a:ext cx="140319" cy="1"/>
          </a:xfrm>
          <a:prstGeom prst="line">
            <a:avLst/>
          </a:prstGeom>
          <a:ln w="52875">
            <a:solidFill>
              <a:srgbClr val="7F7F7F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225;p29" descr="Google Shape;225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0849" y="1774575"/>
            <a:ext cx="4664592" cy="262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oogle Shape;226;p29" descr="Google Shape;226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650" y="832900"/>
            <a:ext cx="5667174" cy="1524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232;p30" descr="Google Shape;232;p30"/>
          <p:cNvPicPr>
            <a:picLocks noChangeAspect="1"/>
          </p:cNvPicPr>
          <p:nvPr/>
        </p:nvPicPr>
        <p:blipFill>
          <a:blip r:embed="rId3">
            <a:extLst/>
          </a:blip>
          <a:srcRect l="199" t="3190" r="188" b="6645"/>
          <a:stretch>
            <a:fillRect/>
          </a:stretch>
        </p:blipFill>
        <p:spPr>
          <a:xfrm>
            <a:off x="-31488" y="-18900"/>
            <a:ext cx="9206973" cy="519897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233;p30"/>
          <p:cNvSpPr txBox="1"/>
          <p:nvPr/>
        </p:nvSpPr>
        <p:spPr>
          <a:xfrm>
            <a:off x="2481738" y="2129238"/>
            <a:ext cx="418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HIPAA Regulations</a:t>
            </a:r>
          </a:p>
        </p:txBody>
      </p:sp>
      <p:sp>
        <p:nvSpPr>
          <p:cNvPr id="310" name="Google Shape;234;p30"/>
          <p:cNvSpPr txBox="1"/>
          <p:nvPr/>
        </p:nvSpPr>
        <p:spPr>
          <a:xfrm>
            <a:off x="523235" y="2743936"/>
            <a:ext cx="7971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Health Insurance Portability and Accountability Act of 1996</a:t>
            </a:r>
          </a:p>
          <a:p>
            <a:pPr algn="ctr"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United States Legislation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241;p31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sp>
        <p:nvSpPr>
          <p:cNvPr id="315" name="Google Shape;242;p31"/>
          <p:cNvSpPr txBox="1"/>
          <p:nvPr/>
        </p:nvSpPr>
        <p:spPr>
          <a:xfrm>
            <a:off x="744549" y="1230949"/>
            <a:ext cx="2224202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</p:txBody>
      </p:sp>
      <p:sp>
        <p:nvSpPr>
          <p:cNvPr id="316" name="Google Shape;243;p31"/>
          <p:cNvSpPr/>
          <p:nvPr/>
        </p:nvSpPr>
        <p:spPr>
          <a:xfrm>
            <a:off x="476875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7" name="Google Shape;244;p31"/>
          <p:cNvSpPr/>
          <p:nvPr/>
        </p:nvSpPr>
        <p:spPr>
          <a:xfrm>
            <a:off x="476875" y="1950374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8" name="Google Shape;245;p31"/>
          <p:cNvSpPr/>
          <p:nvPr/>
        </p:nvSpPr>
        <p:spPr>
          <a:xfrm>
            <a:off x="476875" y="25236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19" name="Google Shape;246;p31" descr="Google Shape;246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025" y="316038"/>
            <a:ext cx="5103077" cy="399732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247;p31"/>
          <p:cNvSpPr txBox="1"/>
          <p:nvPr/>
        </p:nvSpPr>
        <p:spPr>
          <a:xfrm>
            <a:off x="3519025" y="4313349"/>
            <a:ext cx="5230201" cy="30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© All Rights Reserved - Chris Slane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53;p32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sp>
        <p:nvSpPr>
          <p:cNvPr id="325" name="Google Shape;254;p32"/>
          <p:cNvSpPr txBox="1"/>
          <p:nvPr/>
        </p:nvSpPr>
        <p:spPr>
          <a:xfrm>
            <a:off x="744549" y="1230949"/>
            <a:ext cx="2305801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</p:txBody>
      </p:sp>
      <p:sp>
        <p:nvSpPr>
          <p:cNvPr id="326" name="Google Shape;255;p32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7" name="Google Shape;256;p32"/>
          <p:cNvSpPr/>
          <p:nvPr/>
        </p:nvSpPr>
        <p:spPr>
          <a:xfrm>
            <a:off x="501199" y="1950374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8" name="Google Shape;257;p32"/>
          <p:cNvSpPr/>
          <p:nvPr/>
        </p:nvSpPr>
        <p:spPr>
          <a:xfrm>
            <a:off x="501199" y="2501250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29" name="Google Shape;258;p32" descr="Google Shape;258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4874" y="1520725"/>
            <a:ext cx="2673976" cy="158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Google Shape;259;p32" descr="Google Shape;259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774" y="26673"/>
            <a:ext cx="5670746" cy="1174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Google Shape;260;p32" descr="Google Shape;260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9174" y="1230949"/>
            <a:ext cx="2746950" cy="145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Google Shape;261;p32" descr="Google Shape;261;p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0200" y="3277675"/>
            <a:ext cx="3340099" cy="1624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267;p33"/>
          <p:cNvSpPr txBox="1"/>
          <p:nvPr/>
        </p:nvSpPr>
        <p:spPr>
          <a:xfrm>
            <a:off x="209275" y="136275"/>
            <a:ext cx="3045600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HIPAA</a:t>
            </a:r>
          </a:p>
          <a:p>
            <a:pPr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Regulations</a:t>
            </a:r>
          </a:p>
        </p:txBody>
      </p:sp>
      <p:sp>
        <p:nvSpPr>
          <p:cNvPr id="335" name="Google Shape;268;p33"/>
          <p:cNvSpPr txBox="1"/>
          <p:nvPr/>
        </p:nvSpPr>
        <p:spPr>
          <a:xfrm>
            <a:off x="744549" y="1230949"/>
            <a:ext cx="2058600" cy="241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Examples</a:t>
            </a:r>
          </a:p>
          <a:p>
            <a:pPr/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Importance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 sz="1800">
                <a:solidFill>
                  <a:srgbClr val="0A647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Solutions</a:t>
            </a:r>
          </a:p>
          <a:p>
            <a:pPr/>
            <a:endParaRPr sz="1800">
              <a:solidFill>
                <a:srgbClr val="0A64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/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269;p33"/>
          <p:cNvSpPr/>
          <p:nvPr/>
        </p:nvSpPr>
        <p:spPr>
          <a:xfrm>
            <a:off x="501199" y="1399500"/>
            <a:ext cx="146101" cy="141001"/>
          </a:xfrm>
          <a:prstGeom prst="ellipse">
            <a:avLst/>
          </a:prstGeom>
          <a:solidFill>
            <a:srgbClr val="14333D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7" name="Google Shape;270;p33"/>
          <p:cNvSpPr/>
          <p:nvPr/>
        </p:nvSpPr>
        <p:spPr>
          <a:xfrm>
            <a:off x="501199" y="1950374"/>
            <a:ext cx="146101" cy="141001"/>
          </a:xfrm>
          <a:prstGeom prst="ellipse">
            <a:avLst/>
          </a:prstGeom>
          <a:solidFill>
            <a:srgbClr val="F3F3F3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8" name="Google Shape;271;p33"/>
          <p:cNvSpPr/>
          <p:nvPr/>
        </p:nvSpPr>
        <p:spPr>
          <a:xfrm>
            <a:off x="501199" y="2523675"/>
            <a:ext cx="146101" cy="141001"/>
          </a:xfrm>
          <a:prstGeom prst="ellipse">
            <a:avLst/>
          </a:prstGeom>
          <a:solidFill>
            <a:srgbClr val="264D62"/>
          </a:solidFill>
          <a:ln>
            <a:solidFill>
              <a:srgbClr val="0A6477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339" name="Google Shape;272;p33" descr="Google Shape;272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175" y="547274"/>
            <a:ext cx="5571700" cy="3800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